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docProps/core.xml" ContentType="application/vnd.openxmlformats-package.core-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64" r:id="rId3"/>
    <p:sldId id="263" r:id="rId4"/>
    <p:sldId id="258" r:id="rId5"/>
    <p:sldId id="265" r:id="rId6"/>
    <p:sldId id="271" r:id="rId7"/>
    <p:sldId id="266" r:id="rId8"/>
    <p:sldId id="259" r:id="rId9"/>
    <p:sldId id="267" r:id="rId10"/>
    <p:sldId id="268" r:id="rId11"/>
    <p:sldId id="272" r:id="rId12"/>
    <p:sldId id="260" r:id="rId13"/>
    <p:sldId id="269" r:id="rId14"/>
    <p:sldId id="270"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7AA845-357D-4A5A-BA91-ADAECC0CCFBA}" v="5" dt="2025-10-02T14:22:08.582"/>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31" autoAdjust="0"/>
    <p:restoredTop sz="72353" autoAdjust="0"/>
  </p:normalViewPr>
  <p:slideViewPr>
    <p:cSldViewPr snapToGrid="0">
      <p:cViewPr varScale="1">
        <p:scale>
          <a:sx n="46" d="100"/>
          <a:sy n="46" d="100"/>
        </p:scale>
        <p:origin x="2117"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26" Type="http://schemas.openxmlformats.org/officeDocument/2006/relationships/customXml" Target="../customXml/item4.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van Terrier" userId="4e58ab038095f6e5" providerId="LiveId" clId="{EE85C9A3-0E4A-4E6A-BE6C-8D2B9EC43640}"/>
    <pc:docChg chg="custSel modSld">
      <pc:chgData name="Evan Terrier" userId="4e58ab038095f6e5" providerId="LiveId" clId="{EE85C9A3-0E4A-4E6A-BE6C-8D2B9EC43640}" dt="2025-10-02T14:24:11.480" v="374" actId="20577"/>
      <pc:docMkLst>
        <pc:docMk/>
      </pc:docMkLst>
      <pc:sldChg chg="delSp modSp modAnim">
        <pc:chgData name="Evan Terrier" userId="4e58ab038095f6e5" providerId="LiveId" clId="{EE85C9A3-0E4A-4E6A-BE6C-8D2B9EC43640}" dt="2025-10-02T14:17:57.678" v="2"/>
        <pc:sldMkLst>
          <pc:docMk/>
          <pc:sldMk cId="325598452" sldId="265"/>
        </pc:sldMkLst>
        <pc:grpChg chg="del">
          <ac:chgData name="Evan Terrier" userId="4e58ab038095f6e5" providerId="LiveId" clId="{EE85C9A3-0E4A-4E6A-BE6C-8D2B9EC43640}" dt="2025-10-02T14:17:44.880" v="0" actId="165"/>
          <ac:grpSpMkLst>
            <pc:docMk/>
            <pc:sldMk cId="325598452" sldId="265"/>
            <ac:grpSpMk id="3" creationId="{00000000-0000-0000-0000-000000000000}"/>
          </ac:grpSpMkLst>
        </pc:grpChg>
        <pc:picChg chg="mod topLvl">
          <ac:chgData name="Evan Terrier" userId="4e58ab038095f6e5" providerId="LiveId" clId="{EE85C9A3-0E4A-4E6A-BE6C-8D2B9EC43640}" dt="2025-10-02T14:17:44.880" v="0" actId="165"/>
          <ac:picMkLst>
            <pc:docMk/>
            <pc:sldMk cId="325598452" sldId="265"/>
            <ac:picMk id="10" creationId="{00000000-0000-0000-0000-000000000000}"/>
          </ac:picMkLst>
        </pc:picChg>
        <pc:picChg chg="mod topLvl">
          <ac:chgData name="Evan Terrier" userId="4e58ab038095f6e5" providerId="LiveId" clId="{EE85C9A3-0E4A-4E6A-BE6C-8D2B9EC43640}" dt="2025-10-02T14:17:44.880" v="0" actId="165"/>
          <ac:picMkLst>
            <pc:docMk/>
            <pc:sldMk cId="325598452" sldId="265"/>
            <ac:picMk id="16" creationId="{00000000-0000-0000-0000-000000000000}"/>
          </ac:picMkLst>
        </pc:picChg>
        <pc:picChg chg="mod topLvl">
          <ac:chgData name="Evan Terrier" userId="4e58ab038095f6e5" providerId="LiveId" clId="{EE85C9A3-0E4A-4E6A-BE6C-8D2B9EC43640}" dt="2025-10-02T14:17:44.880" v="0" actId="165"/>
          <ac:picMkLst>
            <pc:docMk/>
            <pc:sldMk cId="325598452" sldId="265"/>
            <ac:picMk id="17" creationId="{00000000-0000-0000-0000-000000000000}"/>
          </ac:picMkLst>
        </pc:picChg>
      </pc:sldChg>
      <pc:sldChg chg="modNotesTx">
        <pc:chgData name="Evan Terrier" userId="4e58ab038095f6e5" providerId="LiveId" clId="{EE85C9A3-0E4A-4E6A-BE6C-8D2B9EC43640}" dt="2025-10-02T14:24:11.480" v="374" actId="20577"/>
        <pc:sldMkLst>
          <pc:docMk/>
          <pc:sldMk cId="418652590" sldId="269"/>
        </pc:sldMkLst>
      </pc:sldChg>
      <pc:sldChg chg="modNotesTx">
        <pc:chgData name="Evan Terrier" userId="4e58ab038095f6e5" providerId="LiveId" clId="{EE85C9A3-0E4A-4E6A-BE6C-8D2B9EC43640}" dt="2025-10-02T14:23:09.310" v="356" actId="20577"/>
        <pc:sldMkLst>
          <pc:docMk/>
          <pc:sldMk cId="2773974611" sldId="27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B6EDEB-7CBE-470A-ADE9-AC9030771B3B}"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fr-FR"/>
        </a:p>
      </dgm:t>
    </dgm:pt>
    <dgm:pt modelId="{0845C991-3D89-4E66-BED9-7C2C03B39DD0}">
      <dgm:prSet phldrT="[Texte]"/>
      <dgm:spPr/>
      <dgm:t>
        <a:bodyPr/>
        <a:lstStyle/>
        <a:p>
          <a:r>
            <a:rPr lang="fr-FR" dirty="0"/>
            <a:t>M</a:t>
          </a:r>
        </a:p>
      </dgm:t>
    </dgm:pt>
    <dgm:pt modelId="{814730B8-62CC-48E6-8946-E3BE320E771F}" type="parTrans" cxnId="{48C2E653-29A5-4277-B98E-41AC3A8C56D8}">
      <dgm:prSet/>
      <dgm:spPr/>
      <dgm:t>
        <a:bodyPr/>
        <a:lstStyle/>
        <a:p>
          <a:endParaRPr lang="fr-FR"/>
        </a:p>
      </dgm:t>
    </dgm:pt>
    <dgm:pt modelId="{A6823E57-4760-405D-81CF-64B2C4F4671B}" type="sibTrans" cxnId="{48C2E653-29A5-4277-B98E-41AC3A8C56D8}">
      <dgm:prSet/>
      <dgm:spPr/>
      <dgm:t>
        <a:bodyPr/>
        <a:lstStyle/>
        <a:p>
          <a:endParaRPr lang="fr-FR"/>
        </a:p>
      </dgm:t>
    </dgm:pt>
    <dgm:pt modelId="{75D5DD4A-CE3F-4FAA-814B-21BAE165CC31}">
      <dgm:prSet phldrT="[Texte]" phldr="1"/>
      <dgm:spPr/>
      <dgm:t>
        <a:bodyPr/>
        <a:lstStyle/>
        <a:p>
          <a:endParaRPr lang="fr-FR"/>
        </a:p>
      </dgm:t>
    </dgm:pt>
    <dgm:pt modelId="{4940552E-0A37-4DFA-A424-93744F5C364A}" type="parTrans" cxnId="{2B04916C-0B7B-4DD0-BF02-5197D861B927}">
      <dgm:prSet/>
      <dgm:spPr/>
      <dgm:t>
        <a:bodyPr/>
        <a:lstStyle/>
        <a:p>
          <a:endParaRPr lang="fr-FR"/>
        </a:p>
      </dgm:t>
    </dgm:pt>
    <dgm:pt modelId="{CB0F2A6F-DC37-429A-A82C-7B3FA9B3F763}" type="sibTrans" cxnId="{2B04916C-0B7B-4DD0-BF02-5197D861B927}">
      <dgm:prSet/>
      <dgm:spPr/>
      <dgm:t>
        <a:bodyPr/>
        <a:lstStyle/>
        <a:p>
          <a:endParaRPr lang="fr-FR"/>
        </a:p>
      </dgm:t>
    </dgm:pt>
    <dgm:pt modelId="{C0C2F3C4-D6A4-4051-8C4B-A7D0ED7EA6BA}">
      <dgm:prSet phldrT="[Texte]" phldr="1"/>
      <dgm:spPr/>
      <dgm:t>
        <a:bodyPr/>
        <a:lstStyle/>
        <a:p>
          <a:endParaRPr lang="fr-FR"/>
        </a:p>
      </dgm:t>
    </dgm:pt>
    <dgm:pt modelId="{BAFAD066-8603-4DEB-8AE6-63D4900B3FED}" type="parTrans" cxnId="{0EDEE353-51F8-4181-8F85-69227D104973}">
      <dgm:prSet/>
      <dgm:spPr/>
      <dgm:t>
        <a:bodyPr/>
        <a:lstStyle/>
        <a:p>
          <a:endParaRPr lang="fr-FR"/>
        </a:p>
      </dgm:t>
    </dgm:pt>
    <dgm:pt modelId="{5E7702EF-CFDA-4DEC-9506-117D5DCE021C}" type="sibTrans" cxnId="{0EDEE353-51F8-4181-8F85-69227D104973}">
      <dgm:prSet/>
      <dgm:spPr/>
      <dgm:t>
        <a:bodyPr/>
        <a:lstStyle/>
        <a:p>
          <a:endParaRPr lang="fr-FR"/>
        </a:p>
      </dgm:t>
    </dgm:pt>
    <dgm:pt modelId="{2C51E100-DB3F-418D-9BCB-0BCA987ABA71}">
      <dgm:prSet phldrT="[Texte]" phldr="1"/>
      <dgm:spPr/>
      <dgm:t>
        <a:bodyPr/>
        <a:lstStyle/>
        <a:p>
          <a:endParaRPr lang="fr-FR"/>
        </a:p>
      </dgm:t>
    </dgm:pt>
    <dgm:pt modelId="{F170DDF0-B55F-4406-8B13-D7BF5D8B4269}" type="parTrans" cxnId="{27B39592-9E30-4EB3-B220-DBA118EB1E68}">
      <dgm:prSet/>
      <dgm:spPr/>
      <dgm:t>
        <a:bodyPr/>
        <a:lstStyle/>
        <a:p>
          <a:endParaRPr lang="fr-FR"/>
        </a:p>
      </dgm:t>
    </dgm:pt>
    <dgm:pt modelId="{DAD3FAE6-3E0F-42FF-A2CF-815F073A76B7}" type="sibTrans" cxnId="{27B39592-9E30-4EB3-B220-DBA118EB1E68}">
      <dgm:prSet/>
      <dgm:spPr/>
      <dgm:t>
        <a:bodyPr/>
        <a:lstStyle/>
        <a:p>
          <a:endParaRPr lang="fr-FR"/>
        </a:p>
      </dgm:t>
    </dgm:pt>
    <dgm:pt modelId="{FBFB8ED1-C9B9-49D2-8121-C3D5C69C8F64}">
      <dgm:prSet phldrT="[Texte]" phldr="1"/>
      <dgm:spPr/>
      <dgm:t>
        <a:bodyPr/>
        <a:lstStyle/>
        <a:p>
          <a:endParaRPr lang="fr-FR"/>
        </a:p>
      </dgm:t>
    </dgm:pt>
    <dgm:pt modelId="{8533B677-A5ED-4C01-9804-3B98A3C81A25}" type="parTrans" cxnId="{4FF80548-E244-41D6-9D6C-2BA12BCC036F}">
      <dgm:prSet/>
      <dgm:spPr/>
      <dgm:t>
        <a:bodyPr/>
        <a:lstStyle/>
        <a:p>
          <a:endParaRPr lang="fr-FR"/>
        </a:p>
      </dgm:t>
    </dgm:pt>
    <dgm:pt modelId="{22D3392D-A4C6-4B27-A88D-E296741F138B}" type="sibTrans" cxnId="{4FF80548-E244-41D6-9D6C-2BA12BCC036F}">
      <dgm:prSet/>
      <dgm:spPr/>
      <dgm:t>
        <a:bodyPr/>
        <a:lstStyle/>
        <a:p>
          <a:endParaRPr lang="fr-FR"/>
        </a:p>
      </dgm:t>
    </dgm:pt>
    <dgm:pt modelId="{973925DA-07AA-4F8A-BE9F-81192D390275}">
      <dgm:prSet phldrT="[Texte]"/>
      <dgm:spPr/>
      <dgm:t>
        <a:bodyPr/>
        <a:lstStyle/>
        <a:p>
          <a:r>
            <a:rPr lang="fr-FR" dirty="0"/>
            <a:t>M</a:t>
          </a:r>
        </a:p>
      </dgm:t>
    </dgm:pt>
    <dgm:pt modelId="{CFAFB199-CCD5-485E-B8B7-103FA848DB91}" type="parTrans" cxnId="{758EE74E-669A-4C3D-91E0-E906F2BCFE58}">
      <dgm:prSet/>
      <dgm:spPr/>
      <dgm:t>
        <a:bodyPr/>
        <a:lstStyle/>
        <a:p>
          <a:endParaRPr lang="fr-FR"/>
        </a:p>
      </dgm:t>
    </dgm:pt>
    <dgm:pt modelId="{ECCC6B9F-CD65-4202-BAB7-DF646393D3FE}" type="sibTrans" cxnId="{758EE74E-669A-4C3D-91E0-E906F2BCFE58}">
      <dgm:prSet/>
      <dgm:spPr>
        <a:ln>
          <a:solidFill>
            <a:schemeClr val="accent1"/>
          </a:solidFill>
        </a:ln>
      </dgm:spPr>
      <dgm:t>
        <a:bodyPr/>
        <a:lstStyle/>
        <a:p>
          <a:endParaRPr lang="fr-FR"/>
        </a:p>
      </dgm:t>
    </dgm:pt>
    <dgm:pt modelId="{6AFD98FF-1026-475B-9B75-E35F8E841219}">
      <dgm:prSet phldrT="[Texte]"/>
      <dgm:spPr/>
      <dgm:t>
        <a:bodyPr/>
        <a:lstStyle/>
        <a:p>
          <a:r>
            <a:rPr lang="fr-FR" dirty="0"/>
            <a:t>M</a:t>
          </a:r>
        </a:p>
      </dgm:t>
    </dgm:pt>
    <dgm:pt modelId="{41E134CC-A3A3-4BE5-9FBB-95EEC4D979D4}" type="parTrans" cxnId="{D268C0B3-386E-47F8-8487-A40F1A48C313}">
      <dgm:prSet/>
      <dgm:spPr/>
      <dgm:t>
        <a:bodyPr/>
        <a:lstStyle/>
        <a:p>
          <a:endParaRPr lang="fr-FR"/>
        </a:p>
      </dgm:t>
    </dgm:pt>
    <dgm:pt modelId="{FDFA9CCB-5D39-4684-9A53-1907C803755D}" type="sibTrans" cxnId="{D268C0B3-386E-47F8-8487-A40F1A48C313}">
      <dgm:prSet/>
      <dgm:spPr/>
      <dgm:t>
        <a:bodyPr/>
        <a:lstStyle/>
        <a:p>
          <a:endParaRPr lang="fr-FR"/>
        </a:p>
      </dgm:t>
    </dgm:pt>
    <dgm:pt modelId="{82D369A0-CB1E-442B-BF02-C4E5F671EF1E}">
      <dgm:prSet phldrT="[Texte]"/>
      <dgm:spPr/>
      <dgm:t>
        <a:bodyPr/>
        <a:lstStyle/>
        <a:p>
          <a:r>
            <a:rPr lang="fr-FR" dirty="0"/>
            <a:t>0</a:t>
          </a:r>
        </a:p>
      </dgm:t>
    </dgm:pt>
    <dgm:pt modelId="{036C55B0-0F84-4634-BDAC-DA8C9A6B636A}" type="parTrans" cxnId="{8E28C64A-F4B7-4E8C-A428-99D391033085}">
      <dgm:prSet/>
      <dgm:spPr/>
      <dgm:t>
        <a:bodyPr/>
        <a:lstStyle/>
        <a:p>
          <a:endParaRPr lang="fr-FR"/>
        </a:p>
      </dgm:t>
    </dgm:pt>
    <dgm:pt modelId="{7C448CCC-D50F-4C62-8046-B4D436BEBD6B}" type="sibTrans" cxnId="{8E28C64A-F4B7-4E8C-A428-99D391033085}">
      <dgm:prSet/>
      <dgm:spPr/>
      <dgm:t>
        <a:bodyPr/>
        <a:lstStyle/>
        <a:p>
          <a:endParaRPr lang="fr-FR"/>
        </a:p>
      </dgm:t>
    </dgm:pt>
    <dgm:pt modelId="{CA8431E6-2B9B-4453-AAA0-99D25A42BD11}">
      <dgm:prSet phldrT="[Texte]"/>
      <dgm:spPr/>
      <dgm:t>
        <a:bodyPr/>
        <a:lstStyle/>
        <a:p>
          <a:r>
            <a:rPr lang="fr-FR" dirty="0"/>
            <a:t>0</a:t>
          </a:r>
        </a:p>
      </dgm:t>
    </dgm:pt>
    <dgm:pt modelId="{A477ECB0-345F-4EF6-9C70-E46F91CCFC8F}" type="parTrans" cxnId="{415020E6-1D45-4813-98F6-814552E04D07}">
      <dgm:prSet/>
      <dgm:spPr/>
      <dgm:t>
        <a:bodyPr/>
        <a:lstStyle/>
        <a:p>
          <a:endParaRPr lang="fr-FR"/>
        </a:p>
      </dgm:t>
    </dgm:pt>
    <dgm:pt modelId="{9D5DFC4B-172F-426A-971A-8BC46B5AF25F}" type="sibTrans" cxnId="{415020E6-1D45-4813-98F6-814552E04D07}">
      <dgm:prSet/>
      <dgm:spPr/>
      <dgm:t>
        <a:bodyPr/>
        <a:lstStyle/>
        <a:p>
          <a:endParaRPr lang="fr-FR"/>
        </a:p>
      </dgm:t>
    </dgm:pt>
    <dgm:pt modelId="{33AEB689-A965-4B6F-B2F8-C640ED24D534}">
      <dgm:prSet phldrT="[Texte]"/>
      <dgm:spPr/>
      <dgm:t>
        <a:bodyPr/>
        <a:lstStyle/>
        <a:p>
          <a:r>
            <a:rPr lang="fr-FR" dirty="0"/>
            <a:t>0</a:t>
          </a:r>
        </a:p>
      </dgm:t>
    </dgm:pt>
    <dgm:pt modelId="{9D0845E5-3114-4E5B-90AC-0794DA5C57DF}" type="parTrans" cxnId="{B79B2C1C-1198-4B56-8B32-18273931BF70}">
      <dgm:prSet/>
      <dgm:spPr/>
      <dgm:t>
        <a:bodyPr/>
        <a:lstStyle/>
        <a:p>
          <a:endParaRPr lang="fr-FR"/>
        </a:p>
      </dgm:t>
    </dgm:pt>
    <dgm:pt modelId="{AABFC532-0F76-44E1-9009-81AE664DF1FF}" type="sibTrans" cxnId="{B79B2C1C-1198-4B56-8B32-18273931BF70}">
      <dgm:prSet/>
      <dgm:spPr/>
      <dgm:t>
        <a:bodyPr/>
        <a:lstStyle/>
        <a:p>
          <a:endParaRPr lang="fr-FR"/>
        </a:p>
      </dgm:t>
    </dgm:pt>
    <dgm:pt modelId="{60183A73-3E8E-44AB-A13A-4D0F84585325}" type="pres">
      <dgm:prSet presAssocID="{79B6EDEB-7CBE-470A-ADE9-AC9030771B3B}" presName="cycle" presStyleCnt="0">
        <dgm:presLayoutVars>
          <dgm:dir/>
          <dgm:resizeHandles val="exact"/>
        </dgm:presLayoutVars>
      </dgm:prSet>
      <dgm:spPr/>
    </dgm:pt>
    <dgm:pt modelId="{5201667B-6450-4270-8A26-211B922E3616}" type="pres">
      <dgm:prSet presAssocID="{0845C991-3D89-4E66-BED9-7C2C03B39DD0}" presName="node" presStyleLbl="node1" presStyleIdx="0" presStyleCnt="10">
        <dgm:presLayoutVars>
          <dgm:bulletEnabled val="1"/>
        </dgm:presLayoutVars>
      </dgm:prSet>
      <dgm:spPr/>
    </dgm:pt>
    <dgm:pt modelId="{B036B5B5-7FDC-49DD-B0B5-AA22A76DE114}" type="pres">
      <dgm:prSet presAssocID="{0845C991-3D89-4E66-BED9-7C2C03B39DD0}" presName="spNode" presStyleCnt="0"/>
      <dgm:spPr/>
    </dgm:pt>
    <dgm:pt modelId="{9B0D7D7E-CAF9-4853-AD27-23C4F2E4DA62}" type="pres">
      <dgm:prSet presAssocID="{A6823E57-4760-405D-81CF-64B2C4F4671B}" presName="sibTrans" presStyleLbl="sibTrans1D1" presStyleIdx="0" presStyleCnt="10"/>
      <dgm:spPr/>
    </dgm:pt>
    <dgm:pt modelId="{81D7538B-8D97-491A-849F-8BEB7F30CE01}" type="pres">
      <dgm:prSet presAssocID="{973925DA-07AA-4F8A-BE9F-81192D390275}" presName="node" presStyleLbl="node1" presStyleIdx="1" presStyleCnt="10" custScaleY="49827">
        <dgm:presLayoutVars>
          <dgm:bulletEnabled val="1"/>
        </dgm:presLayoutVars>
      </dgm:prSet>
      <dgm:spPr/>
    </dgm:pt>
    <dgm:pt modelId="{A2D51F20-5334-4BCB-B0DB-962101B413B7}" type="pres">
      <dgm:prSet presAssocID="{973925DA-07AA-4F8A-BE9F-81192D390275}" presName="spNode" presStyleCnt="0"/>
      <dgm:spPr/>
    </dgm:pt>
    <dgm:pt modelId="{1EDC70DC-9395-4A23-816F-EF8A153240DE}" type="pres">
      <dgm:prSet presAssocID="{ECCC6B9F-CD65-4202-BAB7-DF646393D3FE}" presName="sibTrans" presStyleLbl="sibTrans1D1" presStyleIdx="1" presStyleCnt="10"/>
      <dgm:spPr/>
    </dgm:pt>
    <dgm:pt modelId="{067FEE43-78B6-4DB1-86FD-CA31ECCB55AD}" type="pres">
      <dgm:prSet presAssocID="{6AFD98FF-1026-475B-9B75-E35F8E841219}" presName="node" presStyleLbl="node1" presStyleIdx="2" presStyleCnt="10">
        <dgm:presLayoutVars>
          <dgm:bulletEnabled val="1"/>
        </dgm:presLayoutVars>
      </dgm:prSet>
      <dgm:spPr/>
    </dgm:pt>
    <dgm:pt modelId="{9B7E137F-180C-46A2-BC2C-CBC1E27608E5}" type="pres">
      <dgm:prSet presAssocID="{6AFD98FF-1026-475B-9B75-E35F8E841219}" presName="spNode" presStyleCnt="0"/>
      <dgm:spPr/>
    </dgm:pt>
    <dgm:pt modelId="{7AEF680E-315D-4B22-8452-E7ED316D6040}" type="pres">
      <dgm:prSet presAssocID="{FDFA9CCB-5D39-4684-9A53-1907C803755D}" presName="sibTrans" presStyleLbl="sibTrans1D1" presStyleIdx="2" presStyleCnt="10"/>
      <dgm:spPr/>
    </dgm:pt>
    <dgm:pt modelId="{9A842A45-5EF7-48EE-A42D-6E1CA2C88D84}" type="pres">
      <dgm:prSet presAssocID="{82D369A0-CB1E-442B-BF02-C4E5F671EF1E}" presName="node" presStyleLbl="node1" presStyleIdx="3" presStyleCnt="10">
        <dgm:presLayoutVars>
          <dgm:bulletEnabled val="1"/>
        </dgm:presLayoutVars>
      </dgm:prSet>
      <dgm:spPr/>
    </dgm:pt>
    <dgm:pt modelId="{3CBEF8A8-3373-4153-BBD1-652F8457991B}" type="pres">
      <dgm:prSet presAssocID="{82D369A0-CB1E-442B-BF02-C4E5F671EF1E}" presName="spNode" presStyleCnt="0"/>
      <dgm:spPr/>
    </dgm:pt>
    <dgm:pt modelId="{506704EA-6937-466F-99A0-C8B7E96C2893}" type="pres">
      <dgm:prSet presAssocID="{7C448CCC-D50F-4C62-8046-B4D436BEBD6B}" presName="sibTrans" presStyleLbl="sibTrans1D1" presStyleIdx="3" presStyleCnt="10"/>
      <dgm:spPr/>
    </dgm:pt>
    <dgm:pt modelId="{CB6263B8-EA59-4AD6-9A6F-7D93B8109D0F}" type="pres">
      <dgm:prSet presAssocID="{CA8431E6-2B9B-4453-AAA0-99D25A42BD11}" presName="node" presStyleLbl="node1" presStyleIdx="4" presStyleCnt="10">
        <dgm:presLayoutVars>
          <dgm:bulletEnabled val="1"/>
        </dgm:presLayoutVars>
      </dgm:prSet>
      <dgm:spPr/>
    </dgm:pt>
    <dgm:pt modelId="{551EEBFF-6A55-42BB-A24D-564CE26A8063}" type="pres">
      <dgm:prSet presAssocID="{CA8431E6-2B9B-4453-AAA0-99D25A42BD11}" presName="spNode" presStyleCnt="0"/>
      <dgm:spPr/>
    </dgm:pt>
    <dgm:pt modelId="{29C7B27D-5BCE-46C7-A0E8-E4756EB7E499}" type="pres">
      <dgm:prSet presAssocID="{9D5DFC4B-172F-426A-971A-8BC46B5AF25F}" presName="sibTrans" presStyleLbl="sibTrans1D1" presStyleIdx="4" presStyleCnt="10"/>
      <dgm:spPr/>
    </dgm:pt>
    <dgm:pt modelId="{0313D20A-787F-4A1D-BE27-320730087EA8}" type="pres">
      <dgm:prSet presAssocID="{33AEB689-A965-4B6F-B2F8-C640ED24D534}" presName="node" presStyleLbl="node1" presStyleIdx="5" presStyleCnt="10" custScaleY="43574">
        <dgm:presLayoutVars>
          <dgm:bulletEnabled val="1"/>
        </dgm:presLayoutVars>
      </dgm:prSet>
      <dgm:spPr/>
    </dgm:pt>
    <dgm:pt modelId="{B6DD9E03-C4D6-473C-89A6-E02D7DBC3279}" type="pres">
      <dgm:prSet presAssocID="{33AEB689-A965-4B6F-B2F8-C640ED24D534}" presName="spNode" presStyleCnt="0"/>
      <dgm:spPr/>
    </dgm:pt>
    <dgm:pt modelId="{980D5BF0-24E6-4590-9240-7B16495CE29C}" type="pres">
      <dgm:prSet presAssocID="{AABFC532-0F76-44E1-9009-81AE664DF1FF}" presName="sibTrans" presStyleLbl="sibTrans1D1" presStyleIdx="5" presStyleCnt="10"/>
      <dgm:spPr/>
    </dgm:pt>
    <dgm:pt modelId="{062AC3B2-A7B8-44DE-8453-3D6E280AF7E2}" type="pres">
      <dgm:prSet presAssocID="{75D5DD4A-CE3F-4FAA-814B-21BAE165CC31}" presName="node" presStyleLbl="node1" presStyleIdx="6" presStyleCnt="10">
        <dgm:presLayoutVars>
          <dgm:bulletEnabled val="1"/>
        </dgm:presLayoutVars>
      </dgm:prSet>
      <dgm:spPr/>
    </dgm:pt>
    <dgm:pt modelId="{66954E10-446C-4F85-8FB8-1689FB90B88E}" type="pres">
      <dgm:prSet presAssocID="{75D5DD4A-CE3F-4FAA-814B-21BAE165CC31}" presName="spNode" presStyleCnt="0"/>
      <dgm:spPr/>
    </dgm:pt>
    <dgm:pt modelId="{76CFEBA6-0B55-4C2B-93B8-3B253820F2ED}" type="pres">
      <dgm:prSet presAssocID="{CB0F2A6F-DC37-429A-A82C-7B3FA9B3F763}" presName="sibTrans" presStyleLbl="sibTrans1D1" presStyleIdx="6" presStyleCnt="10"/>
      <dgm:spPr/>
    </dgm:pt>
    <dgm:pt modelId="{4A2A2CA6-059C-407E-A7C9-A3FB52E9D823}" type="pres">
      <dgm:prSet presAssocID="{C0C2F3C4-D6A4-4051-8C4B-A7D0ED7EA6BA}" presName="node" presStyleLbl="node1" presStyleIdx="7" presStyleCnt="10">
        <dgm:presLayoutVars>
          <dgm:bulletEnabled val="1"/>
        </dgm:presLayoutVars>
      </dgm:prSet>
      <dgm:spPr/>
    </dgm:pt>
    <dgm:pt modelId="{A51DAED0-5707-488B-80BD-86BC07FAFEF8}" type="pres">
      <dgm:prSet presAssocID="{C0C2F3C4-D6A4-4051-8C4B-A7D0ED7EA6BA}" presName="spNode" presStyleCnt="0"/>
      <dgm:spPr/>
    </dgm:pt>
    <dgm:pt modelId="{F629C938-319A-4AD7-A203-6A893B65952A}" type="pres">
      <dgm:prSet presAssocID="{5E7702EF-CFDA-4DEC-9506-117D5DCE021C}" presName="sibTrans" presStyleLbl="sibTrans1D1" presStyleIdx="7" presStyleCnt="10"/>
      <dgm:spPr/>
    </dgm:pt>
    <dgm:pt modelId="{C5EF85FB-6D62-40AE-BCAE-6EC18501A1FE}" type="pres">
      <dgm:prSet presAssocID="{2C51E100-DB3F-418D-9BCB-0BCA987ABA71}" presName="node" presStyleLbl="node1" presStyleIdx="8" presStyleCnt="10">
        <dgm:presLayoutVars>
          <dgm:bulletEnabled val="1"/>
        </dgm:presLayoutVars>
      </dgm:prSet>
      <dgm:spPr/>
    </dgm:pt>
    <dgm:pt modelId="{45AD89A5-8621-44A2-9E8F-4B967A58B1F8}" type="pres">
      <dgm:prSet presAssocID="{2C51E100-DB3F-418D-9BCB-0BCA987ABA71}" presName="spNode" presStyleCnt="0"/>
      <dgm:spPr/>
    </dgm:pt>
    <dgm:pt modelId="{06E0F403-CF4D-41D3-98AD-D15BA5146ECE}" type="pres">
      <dgm:prSet presAssocID="{DAD3FAE6-3E0F-42FF-A2CF-815F073A76B7}" presName="sibTrans" presStyleLbl="sibTrans1D1" presStyleIdx="8" presStyleCnt="10"/>
      <dgm:spPr/>
    </dgm:pt>
    <dgm:pt modelId="{D5D36E76-B2B8-4632-A057-DC4BABB6AE74}" type="pres">
      <dgm:prSet presAssocID="{FBFB8ED1-C9B9-49D2-8121-C3D5C69C8F64}" presName="node" presStyleLbl="node1" presStyleIdx="9" presStyleCnt="10">
        <dgm:presLayoutVars>
          <dgm:bulletEnabled val="1"/>
        </dgm:presLayoutVars>
      </dgm:prSet>
      <dgm:spPr/>
    </dgm:pt>
    <dgm:pt modelId="{6E3E21DF-06C1-4F5B-A4A9-A2E16BF925B3}" type="pres">
      <dgm:prSet presAssocID="{FBFB8ED1-C9B9-49D2-8121-C3D5C69C8F64}" presName="spNode" presStyleCnt="0"/>
      <dgm:spPr/>
    </dgm:pt>
    <dgm:pt modelId="{0D7D3B08-6D9D-40F9-B5EF-A9951DEFF52A}" type="pres">
      <dgm:prSet presAssocID="{22D3392D-A4C6-4B27-A88D-E296741F138B}" presName="sibTrans" presStyleLbl="sibTrans1D1" presStyleIdx="9" presStyleCnt="10"/>
      <dgm:spPr/>
    </dgm:pt>
  </dgm:ptLst>
  <dgm:cxnLst>
    <dgm:cxn modelId="{BDBD3E0A-9D2B-40E9-B6A0-1B537156E8D7}" type="presOf" srcId="{FDFA9CCB-5D39-4684-9A53-1907C803755D}" destId="{7AEF680E-315D-4B22-8452-E7ED316D6040}" srcOrd="0" destOrd="0" presId="urn:microsoft.com/office/officeart/2005/8/layout/cycle6"/>
    <dgm:cxn modelId="{1616600B-32AE-479D-AF8C-E8F3C9E70A22}" type="presOf" srcId="{9D5DFC4B-172F-426A-971A-8BC46B5AF25F}" destId="{29C7B27D-5BCE-46C7-A0E8-E4756EB7E499}" srcOrd="0" destOrd="0" presId="urn:microsoft.com/office/officeart/2005/8/layout/cycle6"/>
    <dgm:cxn modelId="{0E22A515-EB4D-4FAB-86A4-ABF998EFD6E0}" type="presOf" srcId="{33AEB689-A965-4B6F-B2F8-C640ED24D534}" destId="{0313D20A-787F-4A1D-BE27-320730087EA8}" srcOrd="0" destOrd="0" presId="urn:microsoft.com/office/officeart/2005/8/layout/cycle6"/>
    <dgm:cxn modelId="{B79B2C1C-1198-4B56-8B32-18273931BF70}" srcId="{79B6EDEB-7CBE-470A-ADE9-AC9030771B3B}" destId="{33AEB689-A965-4B6F-B2F8-C640ED24D534}" srcOrd="5" destOrd="0" parTransId="{9D0845E5-3114-4E5B-90AC-0794DA5C57DF}" sibTransId="{AABFC532-0F76-44E1-9009-81AE664DF1FF}"/>
    <dgm:cxn modelId="{D5F7AC1E-6B95-42C6-9A06-AABB06BA5B1D}" type="presOf" srcId="{CB0F2A6F-DC37-429A-A82C-7B3FA9B3F763}" destId="{76CFEBA6-0B55-4C2B-93B8-3B253820F2ED}" srcOrd="0" destOrd="0" presId="urn:microsoft.com/office/officeart/2005/8/layout/cycle6"/>
    <dgm:cxn modelId="{ACD0F91E-E9A7-4D50-9FCC-CDE6A4AF229B}" type="presOf" srcId="{7C448CCC-D50F-4C62-8046-B4D436BEBD6B}" destId="{506704EA-6937-466F-99A0-C8B7E96C2893}" srcOrd="0" destOrd="0" presId="urn:microsoft.com/office/officeart/2005/8/layout/cycle6"/>
    <dgm:cxn modelId="{42C16221-D9D0-4119-A6B7-4112180C9D91}" type="presOf" srcId="{AABFC532-0F76-44E1-9009-81AE664DF1FF}" destId="{980D5BF0-24E6-4590-9240-7B16495CE29C}" srcOrd="0" destOrd="0" presId="urn:microsoft.com/office/officeart/2005/8/layout/cycle6"/>
    <dgm:cxn modelId="{EFAD8522-1D36-4CB9-A857-B071B3FD120E}" type="presOf" srcId="{FBFB8ED1-C9B9-49D2-8121-C3D5C69C8F64}" destId="{D5D36E76-B2B8-4632-A057-DC4BABB6AE74}" srcOrd="0" destOrd="0" presId="urn:microsoft.com/office/officeart/2005/8/layout/cycle6"/>
    <dgm:cxn modelId="{4371772C-5FBB-490E-8C50-98D1B9B696A5}" type="presOf" srcId="{ECCC6B9F-CD65-4202-BAB7-DF646393D3FE}" destId="{1EDC70DC-9395-4A23-816F-EF8A153240DE}" srcOrd="0" destOrd="0" presId="urn:microsoft.com/office/officeart/2005/8/layout/cycle6"/>
    <dgm:cxn modelId="{89F7E03D-1408-4966-9B4E-FD522B29539F}" type="presOf" srcId="{0845C991-3D89-4E66-BED9-7C2C03B39DD0}" destId="{5201667B-6450-4270-8A26-211B922E3616}" srcOrd="0" destOrd="0" presId="urn:microsoft.com/office/officeart/2005/8/layout/cycle6"/>
    <dgm:cxn modelId="{4259A45D-58A1-44A3-9DD5-CE800FBE71E0}" type="presOf" srcId="{6AFD98FF-1026-475B-9B75-E35F8E841219}" destId="{067FEE43-78B6-4DB1-86FD-CA31ECCB55AD}" srcOrd="0" destOrd="0" presId="urn:microsoft.com/office/officeart/2005/8/layout/cycle6"/>
    <dgm:cxn modelId="{BCC18E64-73B9-49AD-9021-58F95A728CAF}" type="presOf" srcId="{22D3392D-A4C6-4B27-A88D-E296741F138B}" destId="{0D7D3B08-6D9D-40F9-B5EF-A9951DEFF52A}" srcOrd="0" destOrd="0" presId="urn:microsoft.com/office/officeart/2005/8/layout/cycle6"/>
    <dgm:cxn modelId="{4FF80548-E244-41D6-9D6C-2BA12BCC036F}" srcId="{79B6EDEB-7CBE-470A-ADE9-AC9030771B3B}" destId="{FBFB8ED1-C9B9-49D2-8121-C3D5C69C8F64}" srcOrd="9" destOrd="0" parTransId="{8533B677-A5ED-4C01-9804-3B98A3C81A25}" sibTransId="{22D3392D-A4C6-4B27-A88D-E296741F138B}"/>
    <dgm:cxn modelId="{8E28C64A-F4B7-4E8C-A428-99D391033085}" srcId="{79B6EDEB-7CBE-470A-ADE9-AC9030771B3B}" destId="{82D369A0-CB1E-442B-BF02-C4E5F671EF1E}" srcOrd="3" destOrd="0" parTransId="{036C55B0-0F84-4634-BDAC-DA8C9A6B636A}" sibTransId="{7C448CCC-D50F-4C62-8046-B4D436BEBD6B}"/>
    <dgm:cxn modelId="{2B04916C-0B7B-4DD0-BF02-5197D861B927}" srcId="{79B6EDEB-7CBE-470A-ADE9-AC9030771B3B}" destId="{75D5DD4A-CE3F-4FAA-814B-21BAE165CC31}" srcOrd="6" destOrd="0" parTransId="{4940552E-0A37-4DFA-A424-93744F5C364A}" sibTransId="{CB0F2A6F-DC37-429A-A82C-7B3FA9B3F763}"/>
    <dgm:cxn modelId="{758EE74E-669A-4C3D-91E0-E906F2BCFE58}" srcId="{79B6EDEB-7CBE-470A-ADE9-AC9030771B3B}" destId="{973925DA-07AA-4F8A-BE9F-81192D390275}" srcOrd="1" destOrd="0" parTransId="{CFAFB199-CCD5-485E-B8B7-103FA848DB91}" sibTransId="{ECCC6B9F-CD65-4202-BAB7-DF646393D3FE}"/>
    <dgm:cxn modelId="{0EDEE353-51F8-4181-8F85-69227D104973}" srcId="{79B6EDEB-7CBE-470A-ADE9-AC9030771B3B}" destId="{C0C2F3C4-D6A4-4051-8C4B-A7D0ED7EA6BA}" srcOrd="7" destOrd="0" parTransId="{BAFAD066-8603-4DEB-8AE6-63D4900B3FED}" sibTransId="{5E7702EF-CFDA-4DEC-9506-117D5DCE021C}"/>
    <dgm:cxn modelId="{48C2E653-29A5-4277-B98E-41AC3A8C56D8}" srcId="{79B6EDEB-7CBE-470A-ADE9-AC9030771B3B}" destId="{0845C991-3D89-4E66-BED9-7C2C03B39DD0}" srcOrd="0" destOrd="0" parTransId="{814730B8-62CC-48E6-8946-E3BE320E771F}" sibTransId="{A6823E57-4760-405D-81CF-64B2C4F4671B}"/>
    <dgm:cxn modelId="{CF29EE76-7845-49A9-A633-1B3560D3D40D}" type="presOf" srcId="{75D5DD4A-CE3F-4FAA-814B-21BAE165CC31}" destId="{062AC3B2-A7B8-44DE-8453-3D6E280AF7E2}" srcOrd="0" destOrd="0" presId="urn:microsoft.com/office/officeart/2005/8/layout/cycle6"/>
    <dgm:cxn modelId="{FBB1EF5A-55A1-4203-8C2B-E43F9A69C7EA}" type="presOf" srcId="{2C51E100-DB3F-418D-9BCB-0BCA987ABA71}" destId="{C5EF85FB-6D62-40AE-BCAE-6EC18501A1FE}" srcOrd="0" destOrd="0" presId="urn:microsoft.com/office/officeart/2005/8/layout/cycle6"/>
    <dgm:cxn modelId="{85C81D7E-320C-44F8-AAC0-79C32D52C4AD}" type="presOf" srcId="{5E7702EF-CFDA-4DEC-9506-117D5DCE021C}" destId="{F629C938-319A-4AD7-A203-6A893B65952A}" srcOrd="0" destOrd="0" presId="urn:microsoft.com/office/officeart/2005/8/layout/cycle6"/>
    <dgm:cxn modelId="{27B39592-9E30-4EB3-B220-DBA118EB1E68}" srcId="{79B6EDEB-7CBE-470A-ADE9-AC9030771B3B}" destId="{2C51E100-DB3F-418D-9BCB-0BCA987ABA71}" srcOrd="8" destOrd="0" parTransId="{F170DDF0-B55F-4406-8B13-D7BF5D8B4269}" sibTransId="{DAD3FAE6-3E0F-42FF-A2CF-815F073A76B7}"/>
    <dgm:cxn modelId="{84490A97-4BF0-4E5A-8138-2EC05F9969CC}" type="presOf" srcId="{DAD3FAE6-3E0F-42FF-A2CF-815F073A76B7}" destId="{06E0F403-CF4D-41D3-98AD-D15BA5146ECE}" srcOrd="0" destOrd="0" presId="urn:microsoft.com/office/officeart/2005/8/layout/cycle6"/>
    <dgm:cxn modelId="{53B9C3A6-606B-4E58-8F21-8F08EAC3E76B}" type="presOf" srcId="{C0C2F3C4-D6A4-4051-8C4B-A7D0ED7EA6BA}" destId="{4A2A2CA6-059C-407E-A7C9-A3FB52E9D823}" srcOrd="0" destOrd="0" presId="urn:microsoft.com/office/officeart/2005/8/layout/cycle6"/>
    <dgm:cxn modelId="{CBC5EDB0-24E5-422B-88A3-6426852085A8}" type="presOf" srcId="{CA8431E6-2B9B-4453-AAA0-99D25A42BD11}" destId="{CB6263B8-EA59-4AD6-9A6F-7D93B8109D0F}" srcOrd="0" destOrd="0" presId="urn:microsoft.com/office/officeart/2005/8/layout/cycle6"/>
    <dgm:cxn modelId="{D268C0B3-386E-47F8-8487-A40F1A48C313}" srcId="{79B6EDEB-7CBE-470A-ADE9-AC9030771B3B}" destId="{6AFD98FF-1026-475B-9B75-E35F8E841219}" srcOrd="2" destOrd="0" parTransId="{41E134CC-A3A3-4BE5-9FBB-95EEC4D979D4}" sibTransId="{FDFA9CCB-5D39-4684-9A53-1907C803755D}"/>
    <dgm:cxn modelId="{E30F6DB8-8025-4F74-B9F8-1B8A767738D2}" type="presOf" srcId="{82D369A0-CB1E-442B-BF02-C4E5F671EF1E}" destId="{9A842A45-5EF7-48EE-A42D-6E1CA2C88D84}" srcOrd="0" destOrd="0" presId="urn:microsoft.com/office/officeart/2005/8/layout/cycle6"/>
    <dgm:cxn modelId="{75619ABA-9715-49B9-B37A-D45AAD239C61}" type="presOf" srcId="{79B6EDEB-7CBE-470A-ADE9-AC9030771B3B}" destId="{60183A73-3E8E-44AB-A13A-4D0F84585325}" srcOrd="0" destOrd="0" presId="urn:microsoft.com/office/officeart/2005/8/layout/cycle6"/>
    <dgm:cxn modelId="{896351C9-3529-492A-B9D9-FE221BAFA3D5}" type="presOf" srcId="{973925DA-07AA-4F8A-BE9F-81192D390275}" destId="{81D7538B-8D97-491A-849F-8BEB7F30CE01}" srcOrd="0" destOrd="0" presId="urn:microsoft.com/office/officeart/2005/8/layout/cycle6"/>
    <dgm:cxn modelId="{415020E6-1D45-4813-98F6-814552E04D07}" srcId="{79B6EDEB-7CBE-470A-ADE9-AC9030771B3B}" destId="{CA8431E6-2B9B-4453-AAA0-99D25A42BD11}" srcOrd="4" destOrd="0" parTransId="{A477ECB0-345F-4EF6-9C70-E46F91CCFC8F}" sibTransId="{9D5DFC4B-172F-426A-971A-8BC46B5AF25F}"/>
    <dgm:cxn modelId="{5C6C48F7-0E46-425B-AC7D-7943D6D544AD}" type="presOf" srcId="{A6823E57-4760-405D-81CF-64B2C4F4671B}" destId="{9B0D7D7E-CAF9-4853-AD27-23C4F2E4DA62}" srcOrd="0" destOrd="0" presId="urn:microsoft.com/office/officeart/2005/8/layout/cycle6"/>
    <dgm:cxn modelId="{857833C6-18F2-4EC7-82FC-D5ECEB4C19AF}" type="presParOf" srcId="{60183A73-3E8E-44AB-A13A-4D0F84585325}" destId="{5201667B-6450-4270-8A26-211B922E3616}" srcOrd="0" destOrd="0" presId="urn:microsoft.com/office/officeart/2005/8/layout/cycle6"/>
    <dgm:cxn modelId="{1C962679-22BF-4E9C-B73D-32337FF1670C}" type="presParOf" srcId="{60183A73-3E8E-44AB-A13A-4D0F84585325}" destId="{B036B5B5-7FDC-49DD-B0B5-AA22A76DE114}" srcOrd="1" destOrd="0" presId="urn:microsoft.com/office/officeart/2005/8/layout/cycle6"/>
    <dgm:cxn modelId="{15595EEC-DB33-429A-807E-C72AABA32422}" type="presParOf" srcId="{60183A73-3E8E-44AB-A13A-4D0F84585325}" destId="{9B0D7D7E-CAF9-4853-AD27-23C4F2E4DA62}" srcOrd="2" destOrd="0" presId="urn:microsoft.com/office/officeart/2005/8/layout/cycle6"/>
    <dgm:cxn modelId="{7224DA30-7803-46E6-BBFA-6A5C9EA3BD7B}" type="presParOf" srcId="{60183A73-3E8E-44AB-A13A-4D0F84585325}" destId="{81D7538B-8D97-491A-849F-8BEB7F30CE01}" srcOrd="3" destOrd="0" presId="urn:microsoft.com/office/officeart/2005/8/layout/cycle6"/>
    <dgm:cxn modelId="{3600B004-58D5-487A-84E9-F466F2D49118}" type="presParOf" srcId="{60183A73-3E8E-44AB-A13A-4D0F84585325}" destId="{A2D51F20-5334-4BCB-B0DB-962101B413B7}" srcOrd="4" destOrd="0" presId="urn:microsoft.com/office/officeart/2005/8/layout/cycle6"/>
    <dgm:cxn modelId="{D70FF5DA-F311-48C7-AF3B-11AFC8D5C4BE}" type="presParOf" srcId="{60183A73-3E8E-44AB-A13A-4D0F84585325}" destId="{1EDC70DC-9395-4A23-816F-EF8A153240DE}" srcOrd="5" destOrd="0" presId="urn:microsoft.com/office/officeart/2005/8/layout/cycle6"/>
    <dgm:cxn modelId="{64F81AFE-2E3F-4091-B9F1-C16CC4288B1E}" type="presParOf" srcId="{60183A73-3E8E-44AB-A13A-4D0F84585325}" destId="{067FEE43-78B6-4DB1-86FD-CA31ECCB55AD}" srcOrd="6" destOrd="0" presId="urn:microsoft.com/office/officeart/2005/8/layout/cycle6"/>
    <dgm:cxn modelId="{63FF8F83-DFB8-434E-A79B-A3AA2C4E1779}" type="presParOf" srcId="{60183A73-3E8E-44AB-A13A-4D0F84585325}" destId="{9B7E137F-180C-46A2-BC2C-CBC1E27608E5}" srcOrd="7" destOrd="0" presId="urn:microsoft.com/office/officeart/2005/8/layout/cycle6"/>
    <dgm:cxn modelId="{A8E9C814-E97E-4BB1-8C73-22A2A8E3EFF8}" type="presParOf" srcId="{60183A73-3E8E-44AB-A13A-4D0F84585325}" destId="{7AEF680E-315D-4B22-8452-E7ED316D6040}" srcOrd="8" destOrd="0" presId="urn:microsoft.com/office/officeart/2005/8/layout/cycle6"/>
    <dgm:cxn modelId="{EE5C45EC-A87D-4317-8829-D63C83EF026F}" type="presParOf" srcId="{60183A73-3E8E-44AB-A13A-4D0F84585325}" destId="{9A842A45-5EF7-48EE-A42D-6E1CA2C88D84}" srcOrd="9" destOrd="0" presId="urn:microsoft.com/office/officeart/2005/8/layout/cycle6"/>
    <dgm:cxn modelId="{33CBBD56-AEF6-4585-B84C-1D4103406A9C}" type="presParOf" srcId="{60183A73-3E8E-44AB-A13A-4D0F84585325}" destId="{3CBEF8A8-3373-4153-BBD1-652F8457991B}" srcOrd="10" destOrd="0" presId="urn:microsoft.com/office/officeart/2005/8/layout/cycle6"/>
    <dgm:cxn modelId="{F6EA4012-56AC-4334-9479-C6CDC45F5E36}" type="presParOf" srcId="{60183A73-3E8E-44AB-A13A-4D0F84585325}" destId="{506704EA-6937-466F-99A0-C8B7E96C2893}" srcOrd="11" destOrd="0" presId="urn:microsoft.com/office/officeart/2005/8/layout/cycle6"/>
    <dgm:cxn modelId="{6D21E57B-9046-4810-B3C3-B17ADEE7BC18}" type="presParOf" srcId="{60183A73-3E8E-44AB-A13A-4D0F84585325}" destId="{CB6263B8-EA59-4AD6-9A6F-7D93B8109D0F}" srcOrd="12" destOrd="0" presId="urn:microsoft.com/office/officeart/2005/8/layout/cycle6"/>
    <dgm:cxn modelId="{C129EBD5-AA37-45BD-89EE-44D133910FC0}" type="presParOf" srcId="{60183A73-3E8E-44AB-A13A-4D0F84585325}" destId="{551EEBFF-6A55-42BB-A24D-564CE26A8063}" srcOrd="13" destOrd="0" presId="urn:microsoft.com/office/officeart/2005/8/layout/cycle6"/>
    <dgm:cxn modelId="{BA8D8AB2-3DC0-45EE-80C5-ABCB838D56D8}" type="presParOf" srcId="{60183A73-3E8E-44AB-A13A-4D0F84585325}" destId="{29C7B27D-5BCE-46C7-A0E8-E4756EB7E499}" srcOrd="14" destOrd="0" presId="urn:microsoft.com/office/officeart/2005/8/layout/cycle6"/>
    <dgm:cxn modelId="{2D97EA47-1C9B-477C-AEC1-0AB0D1838798}" type="presParOf" srcId="{60183A73-3E8E-44AB-A13A-4D0F84585325}" destId="{0313D20A-787F-4A1D-BE27-320730087EA8}" srcOrd="15" destOrd="0" presId="urn:microsoft.com/office/officeart/2005/8/layout/cycle6"/>
    <dgm:cxn modelId="{10927903-8F36-419B-BFE4-F3A856669156}" type="presParOf" srcId="{60183A73-3E8E-44AB-A13A-4D0F84585325}" destId="{B6DD9E03-C4D6-473C-89A6-E02D7DBC3279}" srcOrd="16" destOrd="0" presId="urn:microsoft.com/office/officeart/2005/8/layout/cycle6"/>
    <dgm:cxn modelId="{3D3589B3-A577-41E2-AB2D-33F1BC92FDDB}" type="presParOf" srcId="{60183A73-3E8E-44AB-A13A-4D0F84585325}" destId="{980D5BF0-24E6-4590-9240-7B16495CE29C}" srcOrd="17" destOrd="0" presId="urn:microsoft.com/office/officeart/2005/8/layout/cycle6"/>
    <dgm:cxn modelId="{49497791-6F88-4430-A91C-F989C2C82E12}" type="presParOf" srcId="{60183A73-3E8E-44AB-A13A-4D0F84585325}" destId="{062AC3B2-A7B8-44DE-8453-3D6E280AF7E2}" srcOrd="18" destOrd="0" presId="urn:microsoft.com/office/officeart/2005/8/layout/cycle6"/>
    <dgm:cxn modelId="{8A738664-88B6-4BA9-80E1-7413520AE6BC}" type="presParOf" srcId="{60183A73-3E8E-44AB-A13A-4D0F84585325}" destId="{66954E10-446C-4F85-8FB8-1689FB90B88E}" srcOrd="19" destOrd="0" presId="urn:microsoft.com/office/officeart/2005/8/layout/cycle6"/>
    <dgm:cxn modelId="{0CBD63FD-4644-4986-AA84-79AE6A894446}" type="presParOf" srcId="{60183A73-3E8E-44AB-A13A-4D0F84585325}" destId="{76CFEBA6-0B55-4C2B-93B8-3B253820F2ED}" srcOrd="20" destOrd="0" presId="urn:microsoft.com/office/officeart/2005/8/layout/cycle6"/>
    <dgm:cxn modelId="{68EF01A8-4A1C-4A45-9E42-2923F8BAE64C}" type="presParOf" srcId="{60183A73-3E8E-44AB-A13A-4D0F84585325}" destId="{4A2A2CA6-059C-407E-A7C9-A3FB52E9D823}" srcOrd="21" destOrd="0" presId="urn:microsoft.com/office/officeart/2005/8/layout/cycle6"/>
    <dgm:cxn modelId="{D3A4811C-5B4C-4112-AB2C-0AC09F87C97D}" type="presParOf" srcId="{60183A73-3E8E-44AB-A13A-4D0F84585325}" destId="{A51DAED0-5707-488B-80BD-86BC07FAFEF8}" srcOrd="22" destOrd="0" presId="urn:microsoft.com/office/officeart/2005/8/layout/cycle6"/>
    <dgm:cxn modelId="{21A07234-1D55-46C2-8C3B-5910C1DC4724}" type="presParOf" srcId="{60183A73-3E8E-44AB-A13A-4D0F84585325}" destId="{F629C938-319A-4AD7-A203-6A893B65952A}" srcOrd="23" destOrd="0" presId="urn:microsoft.com/office/officeart/2005/8/layout/cycle6"/>
    <dgm:cxn modelId="{0BED46BD-DB3B-4C27-B78B-58703481DA10}" type="presParOf" srcId="{60183A73-3E8E-44AB-A13A-4D0F84585325}" destId="{C5EF85FB-6D62-40AE-BCAE-6EC18501A1FE}" srcOrd="24" destOrd="0" presId="urn:microsoft.com/office/officeart/2005/8/layout/cycle6"/>
    <dgm:cxn modelId="{0F024103-CA73-4DE0-928E-7DF24328CE92}" type="presParOf" srcId="{60183A73-3E8E-44AB-A13A-4D0F84585325}" destId="{45AD89A5-8621-44A2-9E8F-4B967A58B1F8}" srcOrd="25" destOrd="0" presId="urn:microsoft.com/office/officeart/2005/8/layout/cycle6"/>
    <dgm:cxn modelId="{6637657F-75F7-4F88-9464-34374644C5FA}" type="presParOf" srcId="{60183A73-3E8E-44AB-A13A-4D0F84585325}" destId="{06E0F403-CF4D-41D3-98AD-D15BA5146ECE}" srcOrd="26" destOrd="0" presId="urn:microsoft.com/office/officeart/2005/8/layout/cycle6"/>
    <dgm:cxn modelId="{12E22220-D4BB-4759-863F-B16F806638DF}" type="presParOf" srcId="{60183A73-3E8E-44AB-A13A-4D0F84585325}" destId="{D5D36E76-B2B8-4632-A057-DC4BABB6AE74}" srcOrd="27" destOrd="0" presId="urn:microsoft.com/office/officeart/2005/8/layout/cycle6"/>
    <dgm:cxn modelId="{AA2387B7-C4D2-41EF-88C6-0F2834BB976C}" type="presParOf" srcId="{60183A73-3E8E-44AB-A13A-4D0F84585325}" destId="{6E3E21DF-06C1-4F5B-A4A9-A2E16BF925B3}" srcOrd="28" destOrd="0" presId="urn:microsoft.com/office/officeart/2005/8/layout/cycle6"/>
    <dgm:cxn modelId="{3FD4D101-BC90-4577-B83C-2AA1CBF6AD04}" type="presParOf" srcId="{60183A73-3E8E-44AB-A13A-4D0F84585325}" destId="{0D7D3B08-6D9D-40F9-B5EF-A9951DEFF52A}" srcOrd="29" destOrd="0" presId="urn:microsoft.com/office/officeart/2005/8/layout/cycle6"/>
  </dgm:cxnLst>
  <dgm:bg/>
  <dgm:whole>
    <a:ln w="38100"/>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1667B-6450-4270-8A26-211B922E3616}">
      <dsp:nvSpPr>
        <dsp:cNvPr id="0" name=""/>
        <dsp:cNvSpPr/>
      </dsp:nvSpPr>
      <dsp:spPr>
        <a:xfrm>
          <a:off x="4763597" y="94652"/>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M</a:t>
          </a:r>
        </a:p>
      </dsp:txBody>
      <dsp:txXfrm>
        <a:off x="4794959" y="126014"/>
        <a:ext cx="925680" cy="579739"/>
      </dsp:txXfrm>
    </dsp:sp>
    <dsp:sp modelId="{9B0D7D7E-CAF9-4853-AD27-23C4F2E4DA62}">
      <dsp:nvSpPr>
        <dsp:cNvPr id="0" name=""/>
        <dsp:cNvSpPr/>
      </dsp:nvSpPr>
      <dsp:spPr>
        <a:xfrm>
          <a:off x="2583610" y="415883"/>
          <a:ext cx="5348379" cy="5348379"/>
        </a:xfrm>
        <a:custGeom>
          <a:avLst/>
          <a:gdLst/>
          <a:ahLst/>
          <a:cxnLst/>
          <a:rect l="0" t="0" r="0" b="0"/>
          <a:pathLst>
            <a:path>
              <a:moveTo>
                <a:pt x="3177074" y="47709"/>
              </a:moveTo>
              <a:arcTo wR="2674189" hR="2674189" stAng="16850345" swAng="1118633"/>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D7538B-8D97-491A-849F-8BEB7F30CE01}">
      <dsp:nvSpPr>
        <dsp:cNvPr id="0" name=""/>
        <dsp:cNvSpPr/>
      </dsp:nvSpPr>
      <dsp:spPr>
        <a:xfrm>
          <a:off x="6335446" y="766548"/>
          <a:ext cx="988404" cy="320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M</a:t>
          </a:r>
        </a:p>
      </dsp:txBody>
      <dsp:txXfrm>
        <a:off x="6351073" y="782175"/>
        <a:ext cx="957150" cy="288866"/>
      </dsp:txXfrm>
    </dsp:sp>
    <dsp:sp modelId="{1EDC70DC-9395-4A23-816F-EF8A153240DE}">
      <dsp:nvSpPr>
        <dsp:cNvPr id="0" name=""/>
        <dsp:cNvSpPr/>
      </dsp:nvSpPr>
      <dsp:spPr>
        <a:xfrm>
          <a:off x="2583610" y="415883"/>
          <a:ext cx="5348379" cy="5348379"/>
        </a:xfrm>
        <a:custGeom>
          <a:avLst/>
          <a:gdLst/>
          <a:ahLst/>
          <a:cxnLst/>
          <a:rect l="0" t="0" r="0" b="0"/>
          <a:pathLst>
            <a:path>
              <a:moveTo>
                <a:pt x="4453543" y="677895"/>
              </a:moveTo>
              <a:arcTo wR="2674189" hR="2674189" stAng="18702692" swAng="1358759"/>
            </a:path>
          </a:pathLst>
        </a:custGeom>
        <a:noFill/>
        <a:ln w="12700" cap="flat" cmpd="sng" algn="ctr">
          <a:solidFill>
            <a:schemeClr val="accent1"/>
          </a:solidFill>
          <a:prstDash val="solid"/>
          <a:miter lim="800000"/>
        </a:ln>
        <a:effectLst/>
      </dsp:spPr>
      <dsp:style>
        <a:lnRef idx="1">
          <a:scrgbClr r="0" g="0" b="0"/>
        </a:lnRef>
        <a:fillRef idx="0">
          <a:scrgbClr r="0" g="0" b="0"/>
        </a:fillRef>
        <a:effectRef idx="0">
          <a:scrgbClr r="0" g="0" b="0"/>
        </a:effectRef>
        <a:fontRef idx="minor"/>
      </dsp:style>
    </dsp:sp>
    <dsp:sp modelId="{067FEE43-78B6-4DB1-86FD-CA31ECCB55AD}">
      <dsp:nvSpPr>
        <dsp:cNvPr id="0" name=""/>
        <dsp:cNvSpPr/>
      </dsp:nvSpPr>
      <dsp:spPr>
        <a:xfrm>
          <a:off x="7306903" y="1942471"/>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M</a:t>
          </a:r>
        </a:p>
      </dsp:txBody>
      <dsp:txXfrm>
        <a:off x="7338265" y="1973833"/>
        <a:ext cx="925680" cy="579739"/>
      </dsp:txXfrm>
    </dsp:sp>
    <dsp:sp modelId="{7AEF680E-315D-4B22-8452-E7ED316D6040}">
      <dsp:nvSpPr>
        <dsp:cNvPr id="0" name=""/>
        <dsp:cNvSpPr/>
      </dsp:nvSpPr>
      <dsp:spPr>
        <a:xfrm>
          <a:off x="2583610" y="415883"/>
          <a:ext cx="5348379" cy="5348379"/>
        </a:xfrm>
        <a:custGeom>
          <a:avLst/>
          <a:gdLst/>
          <a:ahLst/>
          <a:cxnLst/>
          <a:rect l="0" t="0" r="0" b="0"/>
          <a:pathLst>
            <a:path>
              <a:moveTo>
                <a:pt x="5302126" y="2178975"/>
              </a:moveTo>
              <a:arcTo wR="2674189" hR="2674189" stAng="20959692" swAng="1280615"/>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9A842A45-5EF7-48EE-A42D-6E1CA2C88D84}">
      <dsp:nvSpPr>
        <dsp:cNvPr id="0" name=""/>
        <dsp:cNvSpPr/>
      </dsp:nvSpPr>
      <dsp:spPr>
        <a:xfrm>
          <a:off x="7306903" y="3595212"/>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0</a:t>
          </a:r>
        </a:p>
      </dsp:txBody>
      <dsp:txXfrm>
        <a:off x="7338265" y="3626574"/>
        <a:ext cx="925680" cy="579739"/>
      </dsp:txXfrm>
    </dsp:sp>
    <dsp:sp modelId="{506704EA-6937-466F-99A0-C8B7E96C2893}">
      <dsp:nvSpPr>
        <dsp:cNvPr id="0" name=""/>
        <dsp:cNvSpPr/>
      </dsp:nvSpPr>
      <dsp:spPr>
        <a:xfrm>
          <a:off x="2583610" y="415883"/>
          <a:ext cx="5348379" cy="5348379"/>
        </a:xfrm>
        <a:custGeom>
          <a:avLst/>
          <a:gdLst/>
          <a:ahLst/>
          <a:cxnLst/>
          <a:rect l="0" t="0" r="0" b="0"/>
          <a:pathLst>
            <a:path>
              <a:moveTo>
                <a:pt x="5085991" y="3829396"/>
              </a:moveTo>
              <a:arcTo wR="2674189" hR="2674189" stAng="1535612" swAng="1066113"/>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B6263B8-EA59-4AD6-9A6F-7D93B8109D0F}">
      <dsp:nvSpPr>
        <dsp:cNvPr id="0" name=""/>
        <dsp:cNvSpPr/>
      </dsp:nvSpPr>
      <dsp:spPr>
        <a:xfrm>
          <a:off x="6335446" y="4932306"/>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0</a:t>
          </a:r>
        </a:p>
      </dsp:txBody>
      <dsp:txXfrm>
        <a:off x="6366808" y="4963668"/>
        <a:ext cx="925680" cy="579739"/>
      </dsp:txXfrm>
    </dsp:sp>
    <dsp:sp modelId="{29C7B27D-5BCE-46C7-A0E8-E4756EB7E499}">
      <dsp:nvSpPr>
        <dsp:cNvPr id="0" name=""/>
        <dsp:cNvSpPr/>
      </dsp:nvSpPr>
      <dsp:spPr>
        <a:xfrm>
          <a:off x="2583610" y="415883"/>
          <a:ext cx="5348379" cy="5348379"/>
        </a:xfrm>
        <a:custGeom>
          <a:avLst/>
          <a:gdLst/>
          <a:ahLst/>
          <a:cxnLst/>
          <a:rect l="0" t="0" r="0" b="0"/>
          <a:pathLst>
            <a:path>
              <a:moveTo>
                <a:pt x="3746243" y="5124085"/>
              </a:moveTo>
              <a:arcTo wR="2674189" hR="2674189" stAng="3981973" swAng="771191"/>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313D20A-787F-4A1D-BE27-320730087EA8}">
      <dsp:nvSpPr>
        <dsp:cNvPr id="0" name=""/>
        <dsp:cNvSpPr/>
      </dsp:nvSpPr>
      <dsp:spPr>
        <a:xfrm>
          <a:off x="4763597" y="5624289"/>
          <a:ext cx="988404" cy="27994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dirty="0"/>
            <a:t>0</a:t>
          </a:r>
        </a:p>
      </dsp:txBody>
      <dsp:txXfrm>
        <a:off x="4777263" y="5637955"/>
        <a:ext cx="961072" cy="252614"/>
      </dsp:txXfrm>
    </dsp:sp>
    <dsp:sp modelId="{980D5BF0-24E6-4590-9240-7B16495CE29C}">
      <dsp:nvSpPr>
        <dsp:cNvPr id="0" name=""/>
        <dsp:cNvSpPr/>
      </dsp:nvSpPr>
      <dsp:spPr>
        <a:xfrm>
          <a:off x="2583610" y="415883"/>
          <a:ext cx="5348379" cy="5348379"/>
        </a:xfrm>
        <a:custGeom>
          <a:avLst/>
          <a:gdLst/>
          <a:ahLst/>
          <a:cxnLst/>
          <a:rect l="0" t="0" r="0" b="0"/>
          <a:pathLst>
            <a:path>
              <a:moveTo>
                <a:pt x="2173985" y="5301181"/>
              </a:moveTo>
              <a:arcTo wR="2674189" hR="2674189" stAng="6046836" swAng="771191"/>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62AC3B2-A7B8-44DE-8453-3D6E280AF7E2}">
      <dsp:nvSpPr>
        <dsp:cNvPr id="0" name=""/>
        <dsp:cNvSpPr/>
      </dsp:nvSpPr>
      <dsp:spPr>
        <a:xfrm>
          <a:off x="3191748" y="4932306"/>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3223110" y="4963668"/>
        <a:ext cx="925680" cy="579739"/>
      </dsp:txXfrm>
    </dsp:sp>
    <dsp:sp modelId="{76CFEBA6-0B55-4C2B-93B8-3B253820F2ED}">
      <dsp:nvSpPr>
        <dsp:cNvPr id="0" name=""/>
        <dsp:cNvSpPr/>
      </dsp:nvSpPr>
      <dsp:spPr>
        <a:xfrm>
          <a:off x="2583610" y="415883"/>
          <a:ext cx="5348379" cy="5348379"/>
        </a:xfrm>
        <a:custGeom>
          <a:avLst/>
          <a:gdLst/>
          <a:ahLst/>
          <a:cxnLst/>
          <a:rect l="0" t="0" r="0" b="0"/>
          <a:pathLst>
            <a:path>
              <a:moveTo>
                <a:pt x="729975" y="4510305"/>
              </a:moveTo>
              <a:arcTo wR="2674189" hR="2674189" stAng="8198275" swAng="1066113"/>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A2A2CA6-059C-407E-A7C9-A3FB52E9D823}">
      <dsp:nvSpPr>
        <dsp:cNvPr id="0" name=""/>
        <dsp:cNvSpPr/>
      </dsp:nvSpPr>
      <dsp:spPr>
        <a:xfrm>
          <a:off x="2220292" y="3595212"/>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2251654" y="3626574"/>
        <a:ext cx="925680" cy="579739"/>
      </dsp:txXfrm>
    </dsp:sp>
    <dsp:sp modelId="{F629C938-319A-4AD7-A203-6A893B65952A}">
      <dsp:nvSpPr>
        <dsp:cNvPr id="0" name=""/>
        <dsp:cNvSpPr/>
      </dsp:nvSpPr>
      <dsp:spPr>
        <a:xfrm>
          <a:off x="2583610" y="415883"/>
          <a:ext cx="5348379" cy="5348379"/>
        </a:xfrm>
        <a:custGeom>
          <a:avLst/>
          <a:gdLst/>
          <a:ahLst/>
          <a:cxnLst/>
          <a:rect l="0" t="0" r="0" b="0"/>
          <a:pathLst>
            <a:path>
              <a:moveTo>
                <a:pt x="46252" y="3169403"/>
              </a:moveTo>
              <a:arcTo wR="2674189" hR="2674189" stAng="10159692" swAng="1280615"/>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5EF85FB-6D62-40AE-BCAE-6EC18501A1FE}">
      <dsp:nvSpPr>
        <dsp:cNvPr id="0" name=""/>
        <dsp:cNvSpPr/>
      </dsp:nvSpPr>
      <dsp:spPr>
        <a:xfrm>
          <a:off x="2220292" y="1942471"/>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2251654" y="1973833"/>
        <a:ext cx="925680" cy="579739"/>
      </dsp:txXfrm>
    </dsp:sp>
    <dsp:sp modelId="{06E0F403-CF4D-41D3-98AD-D15BA5146ECE}">
      <dsp:nvSpPr>
        <dsp:cNvPr id="0" name=""/>
        <dsp:cNvSpPr/>
      </dsp:nvSpPr>
      <dsp:spPr>
        <a:xfrm>
          <a:off x="2583610" y="415883"/>
          <a:ext cx="5348379" cy="5348379"/>
        </a:xfrm>
        <a:custGeom>
          <a:avLst/>
          <a:gdLst/>
          <a:ahLst/>
          <a:cxnLst/>
          <a:rect l="0" t="0" r="0" b="0"/>
          <a:pathLst>
            <a:path>
              <a:moveTo>
                <a:pt x="262388" y="1518982"/>
              </a:moveTo>
              <a:arcTo wR="2674189" hR="2674189" stAng="12335612" swAng="1066113"/>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5D36E76-B2B8-4632-A057-DC4BABB6AE74}">
      <dsp:nvSpPr>
        <dsp:cNvPr id="0" name=""/>
        <dsp:cNvSpPr/>
      </dsp:nvSpPr>
      <dsp:spPr>
        <a:xfrm>
          <a:off x="3191748" y="605377"/>
          <a:ext cx="988404" cy="64246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3223110" y="636739"/>
        <a:ext cx="925680" cy="579739"/>
      </dsp:txXfrm>
    </dsp:sp>
    <dsp:sp modelId="{0D7D3B08-6D9D-40F9-B5EF-A9951DEFF52A}">
      <dsp:nvSpPr>
        <dsp:cNvPr id="0" name=""/>
        <dsp:cNvSpPr/>
      </dsp:nvSpPr>
      <dsp:spPr>
        <a:xfrm>
          <a:off x="2583610" y="415883"/>
          <a:ext cx="5348379" cy="5348379"/>
        </a:xfrm>
        <a:custGeom>
          <a:avLst/>
          <a:gdLst/>
          <a:ahLst/>
          <a:cxnLst/>
          <a:rect l="0" t="0" r="0" b="0"/>
          <a:pathLst>
            <a:path>
              <a:moveTo>
                <a:pt x="1602135" y="224293"/>
              </a:moveTo>
              <a:arcTo wR="2674189" hR="2674189" stAng="14781973" swAng="771191"/>
            </a:path>
          </a:pathLst>
        </a:custGeom>
        <a:noFill/>
        <a:ln w="1270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33492A-9B0A-4602-81B6-131E6AFE7B03}" type="datetimeFigureOut">
              <a:rPr lang="fr-FR" smtClean="0"/>
              <a:t>02/10/2025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D4CFC-3AE2-41CD-BEEE-EC357B647A94}" type="slidenum">
              <a:rPr lang="fr-FR" smtClean="0"/>
              <a:t>‹N°›</a:t>
            </a:fld>
            <a:endParaRPr lang="fr-FR"/>
          </a:p>
        </p:txBody>
      </p:sp>
    </p:spTree>
    <p:extLst>
      <p:ext uri="{BB962C8B-B14F-4D97-AF65-F5344CB8AC3E}">
        <p14:creationId xmlns:p14="http://schemas.microsoft.com/office/powerpoint/2010/main" val="3711668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Bonjour à</a:t>
            </a:r>
            <a:r>
              <a:rPr lang="fr-FR" baseline="0" dirty="0"/>
              <a:t> tous, Je suis Evan TERRIER, Pharmacien hospitalier au CH Jacques-Cœur de Bourges et</a:t>
            </a:r>
          </a:p>
          <a:p>
            <a:r>
              <a:rPr lang="fr-FR" baseline="0" dirty="0"/>
              <a:t>Je vais vous présenter un travail réalisé au sein de notre établissement et s’intitulant « Parcours Thérapies orales en hématologie : Retour d’expérience sur les premières consultations pluridisciplinaires »</a:t>
            </a:r>
            <a:endParaRPr lang="fr-FR" dirty="0"/>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a:t>
            </a:fld>
            <a:endParaRPr lang="fr-FR"/>
          </a:p>
        </p:txBody>
      </p:sp>
    </p:spTree>
    <p:extLst>
      <p:ext uri="{BB962C8B-B14F-4D97-AF65-F5344CB8AC3E}">
        <p14:creationId xmlns:p14="http://schemas.microsoft.com/office/powerpoint/2010/main" val="545027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résultats moyens observés  sont les suivants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a:t>
            </a:r>
            <a:r>
              <a:rPr lang="fr-FR" baseline="0" dirty="0"/>
              <a:t> </a:t>
            </a:r>
            <a:r>
              <a:rPr lang="fr-FR" dirty="0"/>
              <a:t>score de connaissances des patients sur le traitement initié de 7,6/8,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 score de </a:t>
            </a:r>
            <a:r>
              <a:rPr lang="fr-FR" dirty="0" err="1"/>
              <a:t>Girerd</a:t>
            </a:r>
            <a:r>
              <a:rPr lang="fr-FR" dirty="0"/>
              <a:t>,</a:t>
            </a:r>
            <a:r>
              <a:rPr lang="fr-FR" baseline="0" dirty="0"/>
              <a:t> sur l’adhésion thérapeutique, de </a:t>
            </a:r>
            <a:r>
              <a:rPr lang="fr-FR" dirty="0"/>
              <a:t>5,6/6,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-Une</a:t>
            </a:r>
            <a:r>
              <a:rPr lang="fr-FR" baseline="0" dirty="0"/>
              <a:t> </a:t>
            </a:r>
            <a:r>
              <a:rPr lang="fr-FR" dirty="0"/>
              <a:t>satisfaction patient</a:t>
            </a:r>
            <a:r>
              <a:rPr lang="fr-FR" baseline="0" dirty="0"/>
              <a:t> de </a:t>
            </a:r>
            <a:r>
              <a:rPr lang="fr-FR" dirty="0"/>
              <a:t>9,5/10.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10</a:t>
            </a:fld>
            <a:endParaRPr lang="fr-FR"/>
          </a:p>
        </p:txBody>
      </p:sp>
    </p:spTree>
    <p:extLst>
      <p:ext uri="{BB962C8B-B14F-4D97-AF65-F5344CB8AC3E}">
        <p14:creationId xmlns:p14="http://schemas.microsoft.com/office/powerpoint/2010/main" val="139331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Et sur le plan financier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6 patients sont éligibles au GHS dit intermédiaire (392,55€) c’est-à-dire à des consultations </a:t>
            </a:r>
            <a:r>
              <a:rPr lang="fr-FR" dirty="0" err="1"/>
              <a:t>tri-partites</a:t>
            </a:r>
            <a:r>
              <a:rPr lang="fr-FR" dirty="0"/>
              <a:t> avec l’intervention du médecin + ide + pharmacien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10 patients sont éligibles au GHS dit plein (809,1€), c’est-à-dire à des consultations à minima </a:t>
            </a:r>
            <a:r>
              <a:rPr lang="fr-FR" dirty="0" err="1"/>
              <a:t>quadri-partites</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pendant cette période d’étude, notre nouvelle activité a permis de générer une recette de près de 11 000 euros</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11</a:t>
            </a:fld>
            <a:endParaRPr lang="fr-FR"/>
          </a:p>
        </p:txBody>
      </p:sp>
    </p:spTree>
    <p:extLst>
      <p:ext uri="{BB962C8B-B14F-4D97-AF65-F5344CB8AC3E}">
        <p14:creationId xmlns:p14="http://schemas.microsoft.com/office/powerpoint/2010/main" val="2496933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dirty="0"/>
              <a:t>La mise en place des CPD au CH de Bourges a permis </a:t>
            </a:r>
          </a:p>
          <a:p>
            <a:pPr algn="just"/>
            <a:r>
              <a:rPr lang="fr-FR" dirty="0"/>
              <a:t>d’accompagner efficacement les patients, </a:t>
            </a:r>
          </a:p>
          <a:p>
            <a:pPr algn="just"/>
            <a:r>
              <a:rPr lang="fr-FR" dirty="0"/>
              <a:t>d’évaluer leur adhésion thérapeutique </a:t>
            </a:r>
          </a:p>
          <a:p>
            <a:pPr algn="just"/>
            <a:r>
              <a:rPr lang="fr-FR" dirty="0"/>
              <a:t>et d’améliorer la coordination des soins, </a:t>
            </a:r>
          </a:p>
          <a:p>
            <a:pPr algn="just"/>
            <a:r>
              <a:rPr lang="fr-FR" dirty="0"/>
              <a:t>tout en renforçant le lien avec les pharmaciens officinaux, désormais plus impliqués dans la prise en charge. </a:t>
            </a:r>
          </a:p>
          <a:p>
            <a:pPr algn="just"/>
            <a:endParaRPr lang="fr-FR" dirty="0"/>
          </a:p>
          <a:p>
            <a:pPr algn="just"/>
            <a:r>
              <a:rPr lang="fr-FR" dirty="0"/>
              <a:t>Malgré les adaptations organisationnelles liées à l’intégration de cette nouvelle activité (acteurs et</a:t>
            </a:r>
            <a:r>
              <a:rPr lang="fr-FR" baseline="0" dirty="0"/>
              <a:t> locaux)</a:t>
            </a:r>
            <a:r>
              <a:rPr lang="fr-FR" dirty="0"/>
              <a:t>, </a:t>
            </a:r>
          </a:p>
          <a:p>
            <a:pPr algn="just"/>
            <a:r>
              <a:rPr lang="fr-FR" dirty="0"/>
              <a:t>ce dispositif est bien perçu par les professionnels comme par les patients.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12</a:t>
            </a:fld>
            <a:endParaRPr lang="fr-FR"/>
          </a:p>
        </p:txBody>
      </p:sp>
    </p:spTree>
    <p:extLst>
      <p:ext uri="{BB962C8B-B14F-4D97-AF65-F5344CB8AC3E}">
        <p14:creationId xmlns:p14="http://schemas.microsoft.com/office/powerpoint/2010/main" val="3559168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dirty="0"/>
              <a:t>Son élargissement à d’autres pathologies oncologiques, </a:t>
            </a:r>
          </a:p>
          <a:p>
            <a:pPr algn="just"/>
            <a:r>
              <a:rPr lang="fr-FR" dirty="0"/>
              <a:t>le</a:t>
            </a:r>
            <a:r>
              <a:rPr lang="fr-FR" baseline="0" dirty="0"/>
              <a:t> recrutement d’un IPA (Infirmier de pratiques avancés), </a:t>
            </a:r>
          </a:p>
          <a:p>
            <a:pPr algn="just"/>
            <a:r>
              <a:rPr lang="fr-FR" dirty="0"/>
              <a:t>ainsi que le développement de la télésurveillance en complément, constituent des perspectives prometteuses pour renforcer la sécurité et la continuité des soins de </a:t>
            </a:r>
            <a:r>
              <a:rPr lang="fr-FR"/>
              <a:t>nos patients. </a:t>
            </a:r>
            <a:endParaRPr lang="fr-FR" dirty="0"/>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13</a:t>
            </a:fld>
            <a:endParaRPr lang="fr-FR"/>
          </a:p>
        </p:txBody>
      </p:sp>
    </p:spTree>
    <p:extLst>
      <p:ext uri="{BB962C8B-B14F-4D97-AF65-F5344CB8AC3E}">
        <p14:creationId xmlns:p14="http://schemas.microsoft.com/office/powerpoint/2010/main" val="4227898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Je vous remercie pour votre attention</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14</a:t>
            </a:fld>
            <a:endParaRPr lang="fr-FR"/>
          </a:p>
        </p:txBody>
      </p:sp>
    </p:spTree>
    <p:extLst>
      <p:ext uri="{BB962C8B-B14F-4D97-AF65-F5344CB8AC3E}">
        <p14:creationId xmlns:p14="http://schemas.microsoft.com/office/powerpoint/2010/main" val="3579172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En introduction, je peux rappele</a:t>
            </a:r>
            <a:r>
              <a:rPr lang="fr-FR" baseline="0" dirty="0"/>
              <a:t>r que </a:t>
            </a:r>
            <a:r>
              <a:rPr lang="fr-FR" dirty="0"/>
              <a:t>Les traitements médicamenteux systémiques du cancer (TMSC) par voie orale, tels que les ITK </a:t>
            </a:r>
            <a:r>
              <a:rPr lang="fr-FR" baseline="0" dirty="0"/>
              <a:t>ou les I-BCL2</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2,</a:t>
            </a:r>
            <a:r>
              <a:rPr lang="fr-FR" baseline="0" dirty="0"/>
              <a:t> </a:t>
            </a:r>
            <a:r>
              <a:rPr lang="fr-FR" dirty="0"/>
              <a:t>ont profondément transformé la prise en charge des hémopathies malignes.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3, Bien que prescrits sur le long terme, ces traitements exposent à des effets indésirables (EI) potentiellement sévères, nécessitant une implication active du patient pour en garantir l’efficacité.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2</a:t>
            </a:fld>
            <a:endParaRPr lang="fr-FR"/>
          </a:p>
        </p:txBody>
      </p:sp>
    </p:spTree>
    <p:extLst>
      <p:ext uri="{BB962C8B-B14F-4D97-AF65-F5344CB8AC3E}">
        <p14:creationId xmlns:p14="http://schemas.microsoft.com/office/powerpoint/2010/main" val="423183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dirty="0"/>
              <a:t>1,Reconnaissance précoce et prévention de ces EI, bonne observance thérapeutique et coordination des soins sont autant d’attendus</a:t>
            </a:r>
            <a:r>
              <a:rPr lang="fr-FR" baseline="0" dirty="0"/>
              <a:t> de bonnes pratiques et donc</a:t>
            </a:r>
            <a:r>
              <a:rPr lang="fr-FR" dirty="0"/>
              <a:t> d’enjeux majeurs. </a:t>
            </a:r>
          </a:p>
          <a:p>
            <a:pPr algn="just"/>
            <a:endParaRPr lang="fr-FR" dirty="0"/>
          </a:p>
          <a:p>
            <a:pPr algn="just"/>
            <a:r>
              <a:rPr lang="fr-FR" dirty="0"/>
              <a:t>2,Pour y répondre, le CH de Bourges a mis en place des consultations pluridisciplinaires (CPD) dédiées à l’initiation des TMSC oraux. Incluant notamment un entretien pharmaceutique (EP), </a:t>
            </a:r>
          </a:p>
          <a:p>
            <a:pPr algn="just"/>
            <a:endParaRPr lang="fr-FR" dirty="0"/>
          </a:p>
          <a:p>
            <a:pPr algn="just"/>
            <a:r>
              <a:rPr lang="fr-FR" dirty="0"/>
              <a:t>elles visent à sécuriser ces instaurations de traitements, à favoriser l’implication du patient dans sa prise en charge et à renforcer la coordination entre l’hôpital et les professionnels de ville.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3</a:t>
            </a:fld>
            <a:endParaRPr lang="fr-FR"/>
          </a:p>
        </p:txBody>
      </p:sp>
    </p:spTree>
    <p:extLst>
      <p:ext uri="{BB962C8B-B14F-4D97-AF65-F5344CB8AC3E}">
        <p14:creationId xmlns:p14="http://schemas.microsoft.com/office/powerpoint/2010/main" val="3468663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Depuis janvier 2025, les patients atteints d’hémopathies malignes initiant un TMSC oral par ITK ou inhibiteur de BCL-2 sont inclus dans un programme intitulé “parcours thérapies orales”.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Réalisées en hôpital de jour, les CPD s'organisent autour de plusieurs acteurs.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4</a:t>
            </a:fld>
            <a:endParaRPr lang="fr-FR"/>
          </a:p>
        </p:txBody>
      </p:sp>
    </p:spTree>
    <p:extLst>
      <p:ext uri="{BB962C8B-B14F-4D97-AF65-F5344CB8AC3E}">
        <p14:creationId xmlns:p14="http://schemas.microsoft.com/office/powerpoint/2010/main" val="4074785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médecin hématologue rédigeant le compte-rendu médical.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 L’IDE remet un plan personnalisé de soins et informe le patient sur les examens de surveillances à venir.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3,Selon les besoins d’autres professionnels peuvent être sollicités (psychologue, assistant social, diététicien).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5</a:t>
            </a:fld>
            <a:endParaRPr lang="fr-FR"/>
          </a:p>
        </p:txBody>
      </p:sp>
    </p:spTree>
    <p:extLst>
      <p:ext uri="{BB962C8B-B14F-4D97-AF65-F5344CB8AC3E}">
        <p14:creationId xmlns:p14="http://schemas.microsoft.com/office/powerpoint/2010/main" val="412633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Quel est la</a:t>
            </a:r>
            <a:r>
              <a:rPr lang="fr-FR" baseline="0" dirty="0"/>
              <a:t> plus value d’un </a:t>
            </a:r>
            <a:r>
              <a:rPr lang="fr-FR" dirty="0"/>
              <a:t>pharmacien</a:t>
            </a:r>
            <a:r>
              <a:rPr lang="fr-FR" baseline="0" dirty="0"/>
              <a:t> hospitalier dans un tel dispositif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Tout d’abord, avant le</a:t>
            </a:r>
            <a:r>
              <a:rPr lang="fr-FR" baseline="0" dirty="0"/>
              <a:t> RDV en HDJ, </a:t>
            </a:r>
            <a:r>
              <a:rPr lang="fr-FR" dirty="0"/>
              <a:t>Le pharmacien hospitalier rédige un bilan médicamenteux (BM), A partir de</a:t>
            </a:r>
            <a:r>
              <a:rPr lang="fr-FR" baseline="0" dirty="0"/>
              <a:t> différentes sources récupérées auprès entre autres des pharmacies de villes, </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a:t>
            </a:r>
            <a:r>
              <a:rPr lang="fr-FR" baseline="0" dirty="0"/>
              <a:t> qui va permettre de réaliser une analyse des</a:t>
            </a:r>
            <a:r>
              <a:rPr lang="fr-FR" dirty="0"/>
              <a:t> des interactions médicamenteuses potentielles entre les différents traitements du patients</a:t>
            </a:r>
            <a:r>
              <a:rPr lang="fr-FR" baseline="0" dirty="0"/>
              <a:t> et le médicament nouvellement prescrit</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Lors</a:t>
            </a:r>
            <a:r>
              <a:rPr lang="fr-FR" baseline="0" dirty="0"/>
              <a:t> de l’entretien pharmaceutique avec le patient, Des </a:t>
            </a:r>
            <a:r>
              <a:rPr lang="fr-FR" dirty="0"/>
              <a:t>explications et conseils relatifs au traitement et à</a:t>
            </a:r>
            <a:r>
              <a:rPr lang="fr-FR" baseline="0" dirty="0"/>
              <a:t> ses </a:t>
            </a:r>
            <a:r>
              <a:rPr lang="fr-FR" dirty="0"/>
              <a:t>EI potentiels sont</a:t>
            </a:r>
            <a:r>
              <a:rPr lang="fr-FR" baseline="0" dirty="0"/>
              <a:t> fournis</a:t>
            </a:r>
            <a:r>
              <a:rPr lang="fr-FR"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une évaluation de l’adhésion thérapeutique est réalisée</a:t>
            </a:r>
            <a:r>
              <a:rPr lang="fr-FR" baseline="0" dirty="0"/>
              <a:t> via le Score de </a:t>
            </a:r>
            <a:r>
              <a:rPr lang="fr-FR" baseline="0" dirty="0" err="1"/>
              <a:t>Girerd</a:t>
            </a:r>
            <a:r>
              <a:rPr lang="fr-FR" baseline="0" dirty="0"/>
              <a:t>. Les connaissances du patient sont quant à eux évaluées </a:t>
            </a:r>
            <a:r>
              <a:rPr lang="fr-FR" dirty="0"/>
              <a:t>à la</a:t>
            </a:r>
            <a:r>
              <a:rPr lang="fr-FR" baseline="0" dirty="0"/>
              <a:t> fin de l’entretien.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Un compte rendu standardisé de cet entretien est rédigé dans un formulaire intégré à notre DPI et les conclusions sont intégrés ensuite dans le CR de consultation de l’hématologue</a:t>
            </a:r>
            <a:endParaRPr lang="fr-FR" dirty="0"/>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6</a:t>
            </a:fld>
            <a:endParaRPr lang="fr-FR"/>
          </a:p>
        </p:txBody>
      </p:sp>
    </p:spTree>
    <p:extLst>
      <p:ext uri="{BB962C8B-B14F-4D97-AF65-F5344CB8AC3E}">
        <p14:creationId xmlns:p14="http://schemas.microsoft.com/office/powerpoint/2010/main" val="47532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L’impact des CPD a été évalué selon plusieurs indicateurs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Une</a:t>
            </a:r>
            <a:r>
              <a:rPr lang="fr-FR" baseline="0" dirty="0"/>
              <a:t> évaluation des </a:t>
            </a:r>
            <a:r>
              <a:rPr lang="fr-FR" dirty="0"/>
              <a:t>connaissances du patient sur le traitement initié</a:t>
            </a:r>
            <a:r>
              <a:rPr lang="fr-FR" baseline="0" dirty="0"/>
              <a:t> </a:t>
            </a:r>
            <a:r>
              <a:rPr lang="fr-FR" dirty="0"/>
              <a:t>comme la</a:t>
            </a:r>
            <a:r>
              <a:rPr lang="fr-FR" baseline="0" dirty="0"/>
              <a:t> modalité de prise du </a:t>
            </a:r>
            <a:r>
              <a:rPr lang="fr-FR" baseline="0" dirty="0" err="1"/>
              <a:t>ttt</a:t>
            </a:r>
            <a:r>
              <a:rPr lang="fr-FR" baseline="0" dirty="0"/>
              <a:t>, la conduite en cas d’oubli de prises ou encore la conduite en cas d’apparition d’EI</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 score de </a:t>
            </a:r>
            <a:r>
              <a:rPr lang="fr-FR" dirty="0" err="1"/>
              <a:t>Girerd</a:t>
            </a:r>
            <a:r>
              <a:rPr lang="fr-FR" baseline="0" dirty="0"/>
              <a:t> permettant d’évaluer l’adhésion thérapeutique du patient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 questionnaire de satisfaction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et une analyse de la valorisation financière générée.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7</a:t>
            </a:fld>
            <a:endParaRPr lang="fr-FR"/>
          </a:p>
        </p:txBody>
      </p:sp>
    </p:spTree>
    <p:extLst>
      <p:ext uri="{BB962C8B-B14F-4D97-AF65-F5344CB8AC3E}">
        <p14:creationId xmlns:p14="http://schemas.microsoft.com/office/powerpoint/2010/main" val="2907344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Entre janvier et octobre 2025, 16 patients ont bénéficié d’une CPD, soit la moyenne d’une toute les 2 semaines.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L'âge moyen est de 75 ans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Un</a:t>
            </a:r>
            <a:r>
              <a:rPr lang="fr-FR" baseline="0" dirty="0"/>
              <a:t> sex-Ratio de 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ET la majorité des CPD</a:t>
            </a:r>
            <a:r>
              <a:rPr lang="fr-FR" dirty="0"/>
              <a:t> ont concerné</a:t>
            </a:r>
            <a:r>
              <a:rPr lang="fr-FR" baseline="0" dirty="0"/>
              <a:t> une initiation</a:t>
            </a:r>
            <a:r>
              <a:rPr lang="fr-FR" dirty="0"/>
              <a:t> au </a:t>
            </a:r>
            <a:r>
              <a:rPr lang="fr-FR" i="1" dirty="0" err="1"/>
              <a:t>vénétoclax</a:t>
            </a:r>
            <a:r>
              <a:rPr lang="fr-FR" dirty="0"/>
              <a:t>, les autres à divers ITK. </a:t>
            </a:r>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8</a:t>
            </a:fld>
            <a:endParaRPr lang="fr-FR"/>
          </a:p>
        </p:txBody>
      </p:sp>
    </p:spTree>
    <p:extLst>
      <p:ext uri="{BB962C8B-B14F-4D97-AF65-F5344CB8AC3E}">
        <p14:creationId xmlns:p14="http://schemas.microsoft.com/office/powerpoint/2010/main" val="316203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Sur les 16 CPD, tous</a:t>
            </a:r>
            <a:r>
              <a:rPr lang="fr-FR" baseline="0" dirty="0"/>
              <a:t> les patients ont systématiquement été reçu en Entretien par un Pharmacien puis Infirmier puis par l’hématologue. Lors de ces consultations, nous avons pu repérer chez certains patients de besoins supplémentaires nécessitant l’intervention d’autres professionnels.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En effet, c’est arrivé 12 fois au total avec une visite majoritaire de l’assistant sociale, de 2 visites de diététiciens, de 2 interventions de psychologues, ou encore la réalisation d’un acte de radiologie ou d’un ECG. </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D’un point de vu temporel, Le temps moyen consacré par le pharmacien pour</a:t>
            </a:r>
            <a:r>
              <a:rPr lang="fr-FR" baseline="0" dirty="0"/>
              <a:t> la</a:t>
            </a:r>
            <a:r>
              <a:rPr lang="fr-FR" dirty="0"/>
              <a:t> CPD  d’un patient est de 2h05,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 réparti en 45 minutes pour la</a:t>
            </a:r>
            <a:r>
              <a:rPr lang="fr-FR" baseline="0" dirty="0"/>
              <a:t> rédaction du</a:t>
            </a:r>
            <a:r>
              <a:rPr lang="fr-FR" dirty="0"/>
              <a:t> BM et l’analyse</a:t>
            </a:r>
            <a:r>
              <a:rPr lang="fr-FR" baseline="0" dirty="0"/>
              <a:t> d’interactions médicamenteuses</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40 minutes pour l’EP en tant</a:t>
            </a:r>
            <a:r>
              <a:rPr lang="fr-FR" baseline="0" dirty="0"/>
              <a:t> que tel</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et 40 minutes pour la transmission des informations aux autres professionnels dont le pharmacien de ville.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2. le temps consacré pa</a:t>
            </a:r>
            <a:r>
              <a:rPr lang="fr-FR" baseline="0" dirty="0"/>
              <a:t>r les autres professionnels pour la CPD comme le temps administratif ou les temps d’entretiens </a:t>
            </a:r>
            <a:r>
              <a:rPr lang="fr-FR" dirty="0"/>
              <a:t>n’a pas été relevé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800D4CFC-3AE2-41CD-BEEE-EC357B647A94}" type="slidenum">
              <a:rPr lang="fr-FR" smtClean="0"/>
              <a:t>9</a:t>
            </a:fld>
            <a:endParaRPr lang="fr-FR"/>
          </a:p>
        </p:txBody>
      </p:sp>
    </p:spTree>
    <p:extLst>
      <p:ext uri="{BB962C8B-B14F-4D97-AF65-F5344CB8AC3E}">
        <p14:creationId xmlns:p14="http://schemas.microsoft.com/office/powerpoint/2010/main" val="1506711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0DD694-1B10-8B0B-1C25-4D8B8A1EE65F}"/>
              </a:ext>
            </a:extLst>
          </p:cNvPr>
          <p:cNvSpPr>
            <a:spLocks noGrp="1"/>
          </p:cNvSpPr>
          <p:nvPr>
            <p:ph type="ctrTitle"/>
          </p:nvPr>
        </p:nvSpPr>
        <p:spPr>
          <a:xfrm>
            <a:off x="838199" y="2842868"/>
            <a:ext cx="10515599" cy="1497778"/>
          </a:xfrm>
        </p:spPr>
        <p:txBody>
          <a:bodyPr anchor="ctr">
            <a:normAutofit/>
          </a:bodyPr>
          <a:lstStyle>
            <a:lvl1pPr algn="ctr">
              <a:defRPr sz="4000"/>
            </a:lvl1pPr>
          </a:lstStyle>
          <a:p>
            <a:r>
              <a:rPr lang="fr-FR"/>
              <a:t>Modifiez le style du titre</a:t>
            </a:r>
            <a:endParaRPr lang="fr-FR" dirty="0"/>
          </a:p>
        </p:txBody>
      </p:sp>
      <p:sp>
        <p:nvSpPr>
          <p:cNvPr id="3" name="Sous-titre 2">
            <a:extLst>
              <a:ext uri="{FF2B5EF4-FFF2-40B4-BE49-F238E27FC236}">
                <a16:creationId xmlns:a16="http://schemas.microsoft.com/office/drawing/2014/main" id="{5EBDF9D2-9232-2D0B-3186-730472E3BAC6}"/>
              </a:ext>
            </a:extLst>
          </p:cNvPr>
          <p:cNvSpPr>
            <a:spLocks noGrp="1"/>
          </p:cNvSpPr>
          <p:nvPr>
            <p:ph type="subTitle" idx="1"/>
          </p:nvPr>
        </p:nvSpPr>
        <p:spPr>
          <a:xfrm>
            <a:off x="838200" y="4498629"/>
            <a:ext cx="10515600" cy="1237007"/>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a:extLst>
              <a:ext uri="{FF2B5EF4-FFF2-40B4-BE49-F238E27FC236}">
                <a16:creationId xmlns:a16="http://schemas.microsoft.com/office/drawing/2014/main" id="{44CF3AAA-6113-824E-92B5-F003173A3B7D}"/>
              </a:ext>
            </a:extLst>
          </p:cNvPr>
          <p:cNvSpPr>
            <a:spLocks noGrp="1"/>
          </p:cNvSpPr>
          <p:nvPr>
            <p:ph type="dt" sz="half" idx="10"/>
          </p:nvPr>
        </p:nvSpPr>
        <p:spPr>
          <a:xfrm>
            <a:off x="838200" y="5992794"/>
            <a:ext cx="2743200" cy="365125"/>
          </a:xfrm>
        </p:spPr>
        <p:txBody>
          <a:bodyPr/>
          <a:lstStyle/>
          <a:p>
            <a:fld id="{DAE32B76-3C44-44E0-9294-0A09AB831DA8}" type="datetime1">
              <a:rPr lang="fr-FR" smtClean="0"/>
              <a:t>02/10/2025</a:t>
            </a:fld>
            <a:endParaRPr lang="fr-FR"/>
          </a:p>
        </p:txBody>
      </p:sp>
      <p:sp>
        <p:nvSpPr>
          <p:cNvPr id="5" name="Espace réservé du pied de page 4">
            <a:extLst>
              <a:ext uri="{FF2B5EF4-FFF2-40B4-BE49-F238E27FC236}">
                <a16:creationId xmlns:a16="http://schemas.microsoft.com/office/drawing/2014/main" id="{AFFE8A5E-D6C2-0B4E-4DEA-5164F22A6560}"/>
              </a:ext>
            </a:extLst>
          </p:cNvPr>
          <p:cNvSpPr>
            <a:spLocks noGrp="1"/>
          </p:cNvSpPr>
          <p:nvPr>
            <p:ph type="ftr" sz="quarter" idx="11"/>
          </p:nvPr>
        </p:nvSpPr>
        <p:spPr>
          <a:xfrm>
            <a:off x="4038600" y="5992794"/>
            <a:ext cx="4114800" cy="365125"/>
          </a:xfrm>
        </p:spPr>
        <p:txBody>
          <a:bodyPr/>
          <a:lstStyle/>
          <a:p>
            <a:endParaRPr lang="fr-FR"/>
          </a:p>
        </p:txBody>
      </p:sp>
      <p:sp>
        <p:nvSpPr>
          <p:cNvPr id="6" name="Espace réservé du numéro de diapositive 5">
            <a:extLst>
              <a:ext uri="{FF2B5EF4-FFF2-40B4-BE49-F238E27FC236}">
                <a16:creationId xmlns:a16="http://schemas.microsoft.com/office/drawing/2014/main" id="{E64E415C-0A7E-F9EC-CAD7-F52D36E5F8D0}"/>
              </a:ext>
            </a:extLst>
          </p:cNvPr>
          <p:cNvSpPr>
            <a:spLocks noGrp="1"/>
          </p:cNvSpPr>
          <p:nvPr>
            <p:ph type="sldNum" sz="quarter" idx="12"/>
          </p:nvPr>
        </p:nvSpPr>
        <p:spPr>
          <a:xfrm>
            <a:off x="8610600" y="5992794"/>
            <a:ext cx="2743200" cy="365125"/>
          </a:xfrm>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3784200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34A326-12D5-A6A5-5F0C-EB11DC20497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83D6A29-1BF3-6519-F889-9590FC815E3C}"/>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051F5AD-FBEC-E225-CAF7-0020A7AD654D}"/>
              </a:ext>
            </a:extLst>
          </p:cNvPr>
          <p:cNvSpPr>
            <a:spLocks noGrp="1"/>
          </p:cNvSpPr>
          <p:nvPr>
            <p:ph type="dt" sz="half" idx="10"/>
          </p:nvPr>
        </p:nvSpPr>
        <p:spPr/>
        <p:txBody>
          <a:bodyPr/>
          <a:lstStyle/>
          <a:p>
            <a:fld id="{3AE5FEF2-A788-48DF-8893-661FA8F8239F}" type="datetime1">
              <a:rPr lang="fr-FR" smtClean="0"/>
              <a:t>02/10/2025</a:t>
            </a:fld>
            <a:endParaRPr lang="fr-FR"/>
          </a:p>
        </p:txBody>
      </p:sp>
      <p:sp>
        <p:nvSpPr>
          <p:cNvPr id="5" name="Espace réservé du pied de page 4">
            <a:extLst>
              <a:ext uri="{FF2B5EF4-FFF2-40B4-BE49-F238E27FC236}">
                <a16:creationId xmlns:a16="http://schemas.microsoft.com/office/drawing/2014/main" id="{5B8A3F22-CB7A-13CB-932B-AE0E5A40C94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BA0C14-8095-FD06-30C7-8DB077CA075C}"/>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3790334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721CF89-2DBC-E6D6-B206-C36BB09FD36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22F46DE-BBD6-3CDB-4128-41BDAE11EEA7}"/>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369EBDD-7270-3CF4-7B9C-CA37B1551F33}"/>
              </a:ext>
            </a:extLst>
          </p:cNvPr>
          <p:cNvSpPr>
            <a:spLocks noGrp="1"/>
          </p:cNvSpPr>
          <p:nvPr>
            <p:ph type="dt" sz="half" idx="10"/>
          </p:nvPr>
        </p:nvSpPr>
        <p:spPr/>
        <p:txBody>
          <a:bodyPr/>
          <a:lstStyle/>
          <a:p>
            <a:fld id="{22D5AC1D-BCC8-4FE6-891B-48E1468FF4F1}" type="datetime1">
              <a:rPr lang="fr-FR" smtClean="0"/>
              <a:t>02/10/2025</a:t>
            </a:fld>
            <a:endParaRPr lang="fr-FR"/>
          </a:p>
        </p:txBody>
      </p:sp>
      <p:sp>
        <p:nvSpPr>
          <p:cNvPr id="5" name="Espace réservé du pied de page 4">
            <a:extLst>
              <a:ext uri="{FF2B5EF4-FFF2-40B4-BE49-F238E27FC236}">
                <a16:creationId xmlns:a16="http://schemas.microsoft.com/office/drawing/2014/main" id="{DB2DCCB0-2B53-9E6F-8AE0-786660883E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AB8177B-9F52-7677-05E6-3884BD7EAE38}"/>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2681100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918F10-A6A5-3685-618D-CB3324CDD0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5373BE3-CF33-57B6-BDBF-0F4022441F28}"/>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7EFFD6-4B84-DC63-DE94-ADDAC44299A4}"/>
              </a:ext>
            </a:extLst>
          </p:cNvPr>
          <p:cNvSpPr>
            <a:spLocks noGrp="1"/>
          </p:cNvSpPr>
          <p:nvPr>
            <p:ph type="dt" sz="half" idx="10"/>
          </p:nvPr>
        </p:nvSpPr>
        <p:spPr/>
        <p:txBody>
          <a:bodyPr/>
          <a:lstStyle/>
          <a:p>
            <a:fld id="{BB7F9D17-3768-4BED-957B-F86DC5E96268}" type="datetime1">
              <a:rPr lang="fr-FR" smtClean="0"/>
              <a:t>02/10/2025</a:t>
            </a:fld>
            <a:endParaRPr lang="fr-FR"/>
          </a:p>
        </p:txBody>
      </p:sp>
      <p:sp>
        <p:nvSpPr>
          <p:cNvPr id="5" name="Espace réservé du pied de page 4">
            <a:extLst>
              <a:ext uri="{FF2B5EF4-FFF2-40B4-BE49-F238E27FC236}">
                <a16:creationId xmlns:a16="http://schemas.microsoft.com/office/drawing/2014/main" id="{78350EDB-CEA9-7D43-D9D8-D885BEAA3D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1AE3DC6-3FE2-B4A5-6F63-7A17E35A2DF9}"/>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1560025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E7320-32B5-572A-A163-897EFCA4AFC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B310BEE-8371-6630-C87D-0C0007857C3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83458CE9-98CE-3FB3-4AD3-8DD7539E7032}"/>
              </a:ext>
            </a:extLst>
          </p:cNvPr>
          <p:cNvSpPr>
            <a:spLocks noGrp="1"/>
          </p:cNvSpPr>
          <p:nvPr>
            <p:ph type="dt" sz="half" idx="10"/>
          </p:nvPr>
        </p:nvSpPr>
        <p:spPr/>
        <p:txBody>
          <a:bodyPr/>
          <a:lstStyle/>
          <a:p>
            <a:fld id="{862464FE-34D7-4712-909C-DFD059F4ACFE}" type="datetime1">
              <a:rPr lang="fr-FR" smtClean="0"/>
              <a:t>02/10/2025</a:t>
            </a:fld>
            <a:endParaRPr lang="fr-FR"/>
          </a:p>
        </p:txBody>
      </p:sp>
      <p:sp>
        <p:nvSpPr>
          <p:cNvPr id="5" name="Espace réservé du pied de page 4">
            <a:extLst>
              <a:ext uri="{FF2B5EF4-FFF2-40B4-BE49-F238E27FC236}">
                <a16:creationId xmlns:a16="http://schemas.microsoft.com/office/drawing/2014/main" id="{BC0122F3-8194-DABE-CD72-00146840DF1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7BE5DC5-433E-17DD-4CD7-C6E287C1CE8F}"/>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3127499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AC0FE0-5B5A-8CCF-9A3F-4EF202D2DCC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3D5EC01-8340-DAAB-3404-BC45CE162551}"/>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0FCD956-30A6-845D-8B09-012279D918D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7401651-F0EF-D95A-8FE0-1DD83991EF99}"/>
              </a:ext>
            </a:extLst>
          </p:cNvPr>
          <p:cNvSpPr>
            <a:spLocks noGrp="1"/>
          </p:cNvSpPr>
          <p:nvPr>
            <p:ph type="dt" sz="half" idx="10"/>
          </p:nvPr>
        </p:nvSpPr>
        <p:spPr/>
        <p:txBody>
          <a:bodyPr/>
          <a:lstStyle/>
          <a:p>
            <a:fld id="{1E599795-68E2-477B-8D35-39FB7788F4D3}" type="datetime1">
              <a:rPr lang="fr-FR" smtClean="0"/>
              <a:t>02/10/2025</a:t>
            </a:fld>
            <a:endParaRPr lang="fr-FR"/>
          </a:p>
        </p:txBody>
      </p:sp>
      <p:sp>
        <p:nvSpPr>
          <p:cNvPr id="6" name="Espace réservé du pied de page 5">
            <a:extLst>
              <a:ext uri="{FF2B5EF4-FFF2-40B4-BE49-F238E27FC236}">
                <a16:creationId xmlns:a16="http://schemas.microsoft.com/office/drawing/2014/main" id="{B974495D-7EAA-335F-BA68-E34B1B105EE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8B2094C-9C21-EEEE-FF54-7F4CFD16A781}"/>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406842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009D58-E1EF-1E41-B03C-0098A69F1E3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09B68CD-2604-9F3F-5AF4-FA8970700E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52AD0B85-0E1D-CDD0-B855-5CCB0D8BE4C4}"/>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5232777-1243-E790-1686-9135125560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0A6E73C3-DC00-8559-0F40-FBC5397C2F2C}"/>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3442128-BAE5-0E0A-F8F1-59536C843EB5}"/>
              </a:ext>
            </a:extLst>
          </p:cNvPr>
          <p:cNvSpPr>
            <a:spLocks noGrp="1"/>
          </p:cNvSpPr>
          <p:nvPr>
            <p:ph type="dt" sz="half" idx="10"/>
          </p:nvPr>
        </p:nvSpPr>
        <p:spPr/>
        <p:txBody>
          <a:bodyPr/>
          <a:lstStyle/>
          <a:p>
            <a:fld id="{661A48BD-90B8-47FA-8D72-9A29AD4DEC26}" type="datetime1">
              <a:rPr lang="fr-FR" smtClean="0"/>
              <a:t>02/10/2025</a:t>
            </a:fld>
            <a:endParaRPr lang="fr-FR"/>
          </a:p>
        </p:txBody>
      </p:sp>
      <p:sp>
        <p:nvSpPr>
          <p:cNvPr id="8" name="Espace réservé du pied de page 7">
            <a:extLst>
              <a:ext uri="{FF2B5EF4-FFF2-40B4-BE49-F238E27FC236}">
                <a16:creationId xmlns:a16="http://schemas.microsoft.com/office/drawing/2014/main" id="{2D7FF8D0-6FEF-9D15-39F0-11396D61203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1102777-D938-153E-A4AB-76F18F7C57F7}"/>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404696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9542C1-B0C2-274A-49FF-80CA4F1FEA5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BA67555-D47D-1859-76D5-20E613EB3AF6}"/>
              </a:ext>
            </a:extLst>
          </p:cNvPr>
          <p:cNvSpPr>
            <a:spLocks noGrp="1"/>
          </p:cNvSpPr>
          <p:nvPr>
            <p:ph type="dt" sz="half" idx="10"/>
          </p:nvPr>
        </p:nvSpPr>
        <p:spPr/>
        <p:txBody>
          <a:bodyPr/>
          <a:lstStyle/>
          <a:p>
            <a:fld id="{68CBC170-F3D8-48DE-BAE0-ADF0CC7A79B7}" type="datetime1">
              <a:rPr lang="fr-FR" smtClean="0"/>
              <a:t>02/10/2025</a:t>
            </a:fld>
            <a:endParaRPr lang="fr-FR"/>
          </a:p>
        </p:txBody>
      </p:sp>
      <p:sp>
        <p:nvSpPr>
          <p:cNvPr id="4" name="Espace réservé du pied de page 3">
            <a:extLst>
              <a:ext uri="{FF2B5EF4-FFF2-40B4-BE49-F238E27FC236}">
                <a16:creationId xmlns:a16="http://schemas.microsoft.com/office/drawing/2014/main" id="{D320BEF0-041C-F1B0-7C36-95082205B6B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BBBB750-3861-D54A-06B8-098929E93E7D}"/>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3876372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CD6A574-EC05-7F4B-B5A5-FC50D2DE0B61}"/>
              </a:ext>
            </a:extLst>
          </p:cNvPr>
          <p:cNvSpPr>
            <a:spLocks noGrp="1"/>
          </p:cNvSpPr>
          <p:nvPr>
            <p:ph type="dt" sz="half" idx="10"/>
          </p:nvPr>
        </p:nvSpPr>
        <p:spPr/>
        <p:txBody>
          <a:bodyPr/>
          <a:lstStyle/>
          <a:p>
            <a:fld id="{3C106201-4C7E-4277-8B51-A2820B54A86D}" type="datetime1">
              <a:rPr lang="fr-FR" smtClean="0"/>
              <a:t>02/10/2025</a:t>
            </a:fld>
            <a:endParaRPr lang="fr-FR"/>
          </a:p>
        </p:txBody>
      </p:sp>
      <p:sp>
        <p:nvSpPr>
          <p:cNvPr id="3" name="Espace réservé du pied de page 2">
            <a:extLst>
              <a:ext uri="{FF2B5EF4-FFF2-40B4-BE49-F238E27FC236}">
                <a16:creationId xmlns:a16="http://schemas.microsoft.com/office/drawing/2014/main" id="{2AEA8E57-B732-A2B1-D3EF-82979EE3324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C266E96-A03D-B532-7123-21F4F2CC8F01}"/>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9591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DB088E-6B5D-C440-1CC7-22547350C11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5DB281F-32A2-0E75-A228-57FF727C1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EBC9530-ECE0-B1E6-3E48-F2DA36A92D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D615B3C-BC79-103A-533D-E8702F0C3A72}"/>
              </a:ext>
            </a:extLst>
          </p:cNvPr>
          <p:cNvSpPr>
            <a:spLocks noGrp="1"/>
          </p:cNvSpPr>
          <p:nvPr>
            <p:ph type="dt" sz="half" idx="10"/>
          </p:nvPr>
        </p:nvSpPr>
        <p:spPr/>
        <p:txBody>
          <a:bodyPr/>
          <a:lstStyle/>
          <a:p>
            <a:fld id="{9C334282-0A41-4F81-B6FC-83872946EB84}" type="datetime1">
              <a:rPr lang="fr-FR" smtClean="0"/>
              <a:t>02/10/2025</a:t>
            </a:fld>
            <a:endParaRPr lang="fr-FR"/>
          </a:p>
        </p:txBody>
      </p:sp>
      <p:sp>
        <p:nvSpPr>
          <p:cNvPr id="6" name="Espace réservé du pied de page 5">
            <a:extLst>
              <a:ext uri="{FF2B5EF4-FFF2-40B4-BE49-F238E27FC236}">
                <a16:creationId xmlns:a16="http://schemas.microsoft.com/office/drawing/2014/main" id="{A9A33E7E-AF6B-FCEE-304C-AA3AF8C2C06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EFD8FFD-ABD3-17B6-1A29-5607C2245721}"/>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520691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7D20BD-28C4-6B61-0149-760A0458645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2F73C36-F303-72A0-30F0-562562FCD4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C9C37948-5552-3E70-F996-7E5687C80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8F64BA21-E01A-C1CB-5189-C8ABF53904C9}"/>
              </a:ext>
            </a:extLst>
          </p:cNvPr>
          <p:cNvSpPr>
            <a:spLocks noGrp="1"/>
          </p:cNvSpPr>
          <p:nvPr>
            <p:ph type="dt" sz="half" idx="10"/>
          </p:nvPr>
        </p:nvSpPr>
        <p:spPr/>
        <p:txBody>
          <a:bodyPr/>
          <a:lstStyle/>
          <a:p>
            <a:fld id="{F3583654-F8D6-4281-8F3C-6FA433B89D20}" type="datetime1">
              <a:rPr lang="fr-FR" smtClean="0"/>
              <a:t>02/10/2025</a:t>
            </a:fld>
            <a:endParaRPr lang="fr-FR"/>
          </a:p>
        </p:txBody>
      </p:sp>
      <p:sp>
        <p:nvSpPr>
          <p:cNvPr id="6" name="Espace réservé du pied de page 5">
            <a:extLst>
              <a:ext uri="{FF2B5EF4-FFF2-40B4-BE49-F238E27FC236}">
                <a16:creationId xmlns:a16="http://schemas.microsoft.com/office/drawing/2014/main" id="{AC2322BE-5B27-0E8B-B1B2-2943C09DA1A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74C591F-7459-9FED-1DCD-9539139CBE5F}"/>
              </a:ext>
            </a:extLst>
          </p:cNvPr>
          <p:cNvSpPr>
            <a:spLocks noGrp="1"/>
          </p:cNvSpPr>
          <p:nvPr>
            <p:ph type="sldNum" sz="quarter" idx="12"/>
          </p:nvPr>
        </p:nvSpPr>
        <p:spPr/>
        <p:txBody>
          <a:bodyPr/>
          <a:lstStyle/>
          <a:p>
            <a:fld id="{C0C944F2-A9A0-402F-8EDB-B18248B2E3E3}" type="slidenum">
              <a:rPr lang="fr-FR" smtClean="0"/>
              <a:t>‹N°›</a:t>
            </a:fld>
            <a:endParaRPr lang="fr-FR"/>
          </a:p>
        </p:txBody>
      </p:sp>
    </p:spTree>
    <p:extLst>
      <p:ext uri="{BB962C8B-B14F-4D97-AF65-F5344CB8AC3E}">
        <p14:creationId xmlns:p14="http://schemas.microsoft.com/office/powerpoint/2010/main" val="177380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4C1BD7-E808-6082-5696-045335A5CBB0}"/>
              </a:ext>
            </a:extLst>
          </p:cNvPr>
          <p:cNvSpPr>
            <a:spLocks noGrp="1"/>
          </p:cNvSpPr>
          <p:nvPr>
            <p:ph type="title"/>
          </p:nvPr>
        </p:nvSpPr>
        <p:spPr>
          <a:xfrm>
            <a:off x="838200" y="848299"/>
            <a:ext cx="10515600" cy="1068636"/>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4D66306-6BF5-05B9-6BC0-453A4181B39F}"/>
              </a:ext>
            </a:extLst>
          </p:cNvPr>
          <p:cNvSpPr>
            <a:spLocks noGrp="1"/>
          </p:cNvSpPr>
          <p:nvPr>
            <p:ph type="body" idx="1"/>
          </p:nvPr>
        </p:nvSpPr>
        <p:spPr>
          <a:xfrm>
            <a:off x="838200" y="2192357"/>
            <a:ext cx="10515600" cy="36135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E0BC6C6-ABEE-E3A8-8EE0-4F332075FE34}"/>
              </a:ext>
            </a:extLst>
          </p:cNvPr>
          <p:cNvSpPr>
            <a:spLocks noGrp="1"/>
          </p:cNvSpPr>
          <p:nvPr>
            <p:ph type="dt" sz="half" idx="2"/>
          </p:nvPr>
        </p:nvSpPr>
        <p:spPr>
          <a:xfrm>
            <a:off x="838200" y="599440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cs typeface="Arial" panose="020B0604020202020204" pitchFamily="34" charset="0"/>
              </a:defRPr>
            </a:lvl1pPr>
          </a:lstStyle>
          <a:p>
            <a:fld id="{48554339-6871-4481-879F-8789EADC4FEB}" type="datetime1">
              <a:rPr lang="fr-FR" smtClean="0"/>
              <a:t>02/10/2025</a:t>
            </a:fld>
            <a:endParaRPr lang="fr-FR"/>
          </a:p>
        </p:txBody>
      </p:sp>
      <p:sp>
        <p:nvSpPr>
          <p:cNvPr id="5" name="Espace réservé du pied de page 4">
            <a:extLst>
              <a:ext uri="{FF2B5EF4-FFF2-40B4-BE49-F238E27FC236}">
                <a16:creationId xmlns:a16="http://schemas.microsoft.com/office/drawing/2014/main" id="{3E9BBBFE-6346-2DCF-C9DE-3FE02CEBFC29}"/>
              </a:ext>
            </a:extLst>
          </p:cNvPr>
          <p:cNvSpPr>
            <a:spLocks noGrp="1"/>
          </p:cNvSpPr>
          <p:nvPr>
            <p:ph type="ftr" sz="quarter" idx="3"/>
          </p:nvPr>
        </p:nvSpPr>
        <p:spPr>
          <a:xfrm>
            <a:off x="4038600" y="599440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cs typeface="Arial" panose="020B0604020202020204" pitchFamily="34" charset="0"/>
              </a:defRPr>
            </a:lvl1pPr>
          </a:lstStyle>
          <a:p>
            <a:endParaRPr lang="fr-FR"/>
          </a:p>
        </p:txBody>
      </p:sp>
      <p:sp>
        <p:nvSpPr>
          <p:cNvPr id="6" name="Espace réservé du numéro de diapositive 5">
            <a:extLst>
              <a:ext uri="{FF2B5EF4-FFF2-40B4-BE49-F238E27FC236}">
                <a16:creationId xmlns:a16="http://schemas.microsoft.com/office/drawing/2014/main" id="{486D91FE-2A59-CBE5-DC74-3FF8C876B9AB}"/>
              </a:ext>
            </a:extLst>
          </p:cNvPr>
          <p:cNvSpPr>
            <a:spLocks noGrp="1"/>
          </p:cNvSpPr>
          <p:nvPr>
            <p:ph type="sldNum" sz="quarter" idx="4"/>
          </p:nvPr>
        </p:nvSpPr>
        <p:spPr>
          <a:xfrm>
            <a:off x="8610600" y="599440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cs typeface="Arial" panose="020B0604020202020204" pitchFamily="34" charset="0"/>
              </a:defRPr>
            </a:lvl1pPr>
          </a:lstStyle>
          <a:p>
            <a:fld id="{C0C944F2-A9A0-402F-8EDB-B18248B2E3E3}" type="slidenum">
              <a:rPr lang="fr-FR" smtClean="0"/>
              <a:t>‹N°›</a:t>
            </a:fld>
            <a:endParaRPr lang="fr-FR"/>
          </a:p>
        </p:txBody>
      </p:sp>
    </p:spTree>
    <p:extLst>
      <p:ext uri="{BB962C8B-B14F-4D97-AF65-F5344CB8AC3E}">
        <p14:creationId xmlns:p14="http://schemas.microsoft.com/office/powerpoint/2010/main" val="38649603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2800" b="1" i="0" kern="1200">
          <a:solidFill>
            <a:srgbClr val="0167A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1.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a:t>Parcours thérapies orales en hématologie : retour d’expérience sur les premières consultations pluridisciplinaires</a:t>
            </a:r>
          </a:p>
        </p:txBody>
      </p:sp>
      <p:sp>
        <p:nvSpPr>
          <p:cNvPr id="3" name="Sous-titre 2"/>
          <p:cNvSpPr>
            <a:spLocks noGrp="1"/>
          </p:cNvSpPr>
          <p:nvPr>
            <p:ph type="subTitle" idx="1"/>
          </p:nvPr>
        </p:nvSpPr>
        <p:spPr>
          <a:xfrm>
            <a:off x="340242" y="4498629"/>
            <a:ext cx="11398102" cy="1237007"/>
          </a:xfrm>
        </p:spPr>
        <p:txBody>
          <a:bodyPr>
            <a:noAutofit/>
          </a:bodyPr>
          <a:lstStyle/>
          <a:p>
            <a:endParaRPr lang="fr-FR" sz="1400" dirty="0"/>
          </a:p>
          <a:p>
            <a:endParaRPr lang="fr-FR" sz="1400" dirty="0"/>
          </a:p>
          <a:p>
            <a:r>
              <a:rPr lang="fr-FR" sz="1400" b="1" i="1" u="sng" dirty="0"/>
              <a:t>Evan TERRIER</a:t>
            </a:r>
            <a:r>
              <a:rPr lang="fr-FR" sz="1400" i="1" dirty="0"/>
              <a:t>, </a:t>
            </a:r>
            <a:r>
              <a:rPr lang="fr-FR" sz="1400" i="1" dirty="0" err="1"/>
              <a:t>Marinaïs</a:t>
            </a:r>
            <a:r>
              <a:rPr lang="fr-FR" sz="1400" i="1" dirty="0"/>
              <a:t> JOUBERT, Mathilde AUGAGNEUR, </a:t>
            </a:r>
            <a:r>
              <a:rPr lang="fr-FR" sz="1400" i="1" dirty="0" err="1"/>
              <a:t>Tiphanie</a:t>
            </a:r>
            <a:r>
              <a:rPr lang="fr-FR" sz="1400" i="1" dirty="0"/>
              <a:t> FOURNIER, Magalie POINCET, </a:t>
            </a:r>
          </a:p>
          <a:p>
            <a:r>
              <a:rPr lang="fr-FR" sz="1400" i="1" dirty="0"/>
              <a:t>Bertrand LALUQUE, Abdallah MAAKAROUN</a:t>
            </a:r>
          </a:p>
          <a:p>
            <a:r>
              <a:rPr lang="fr-FR" sz="1400" b="1" i="1" dirty="0"/>
              <a:t>CH Jacques-Cœur de Bourges</a:t>
            </a:r>
          </a:p>
        </p:txBody>
      </p:sp>
      <p:sp>
        <p:nvSpPr>
          <p:cNvPr id="4" name="ZoneTexte 3"/>
          <p:cNvSpPr txBox="1"/>
          <p:nvPr/>
        </p:nvSpPr>
        <p:spPr>
          <a:xfrm>
            <a:off x="9581784" y="6519446"/>
            <a:ext cx="2656114" cy="338554"/>
          </a:xfrm>
          <a:prstGeom prst="rect">
            <a:avLst/>
          </a:prstGeom>
          <a:noFill/>
        </p:spPr>
        <p:txBody>
          <a:bodyPr wrap="square" rtlCol="0">
            <a:spAutoFit/>
          </a:bodyPr>
          <a:lstStyle/>
          <a:p>
            <a:r>
              <a:rPr lang="fr-FR" sz="1600" dirty="0">
                <a:latin typeface="Arial" panose="020B0604020202020204" pitchFamily="34" charset="0"/>
                <a:cs typeface="Arial" panose="020B0604020202020204" pitchFamily="34" charset="0"/>
              </a:rPr>
              <a:t>Vendredi 03 Octobre 2025</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9841" y="5535257"/>
            <a:ext cx="1112889" cy="790151"/>
          </a:xfrm>
          <a:prstGeom prst="rect">
            <a:avLst/>
          </a:prstGeom>
          <a:ln w="28575">
            <a:noFill/>
          </a:ln>
        </p:spPr>
      </p:pic>
    </p:spTree>
    <p:extLst>
      <p:ext uri="{BB962C8B-B14F-4D97-AF65-F5344CB8AC3E}">
        <p14:creationId xmlns:p14="http://schemas.microsoft.com/office/powerpoint/2010/main" val="3988193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Résultats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10</a:t>
            </a:fld>
            <a:endParaRPr lang="fr-FR" b="1" dirty="0">
              <a:solidFill>
                <a:schemeClr val="tx1"/>
              </a:solidFill>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6125" y="2958635"/>
            <a:ext cx="1045264" cy="1045264"/>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93377" y="4135390"/>
            <a:ext cx="1005246" cy="1005246"/>
          </a:xfrm>
          <a:prstGeom prst="rect">
            <a:avLst/>
          </a:prstGeom>
        </p:spPr>
      </p:pic>
      <p:pic>
        <p:nvPicPr>
          <p:cNvPr id="11" name="Imag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1052" y="2958635"/>
            <a:ext cx="1000890" cy="1000890"/>
          </a:xfrm>
          <a:prstGeom prst="rect">
            <a:avLst/>
          </a:prstGeom>
        </p:spPr>
      </p:pic>
      <p:sp>
        <p:nvSpPr>
          <p:cNvPr id="14" name="ZoneTexte 13"/>
          <p:cNvSpPr txBox="1"/>
          <p:nvPr/>
        </p:nvSpPr>
        <p:spPr>
          <a:xfrm>
            <a:off x="995309" y="2996617"/>
            <a:ext cx="3733800" cy="1138773"/>
          </a:xfrm>
          <a:prstGeom prst="rect">
            <a:avLst/>
          </a:prstGeom>
          <a:noFill/>
        </p:spPr>
        <p:txBody>
          <a:bodyPr wrap="square" rtlCol="0">
            <a:spAutoFit/>
          </a:bodyPr>
          <a:lstStyle/>
          <a:p>
            <a:r>
              <a:rPr lang="fr-FR" sz="2400" u="sng" dirty="0">
                <a:latin typeface="Arial" panose="020B0604020202020204" pitchFamily="34" charset="0"/>
                <a:cs typeface="Arial" panose="020B0604020202020204" pitchFamily="34" charset="0"/>
              </a:rPr>
              <a:t>Score de connaissance </a:t>
            </a:r>
            <a:r>
              <a:rPr lang="fr-FR" sz="2400" dirty="0">
                <a:latin typeface="Arial" panose="020B0604020202020204" pitchFamily="34" charset="0"/>
                <a:cs typeface="Arial" panose="020B0604020202020204" pitchFamily="34" charset="0"/>
              </a:rPr>
              <a:t>:</a:t>
            </a:r>
          </a:p>
          <a:p>
            <a:endParaRPr lang="fr-FR" sz="2000" dirty="0">
              <a:latin typeface="Arial" panose="020B0604020202020204" pitchFamily="34" charset="0"/>
              <a:cs typeface="Arial" panose="020B0604020202020204" pitchFamily="34" charset="0"/>
            </a:endParaRPr>
          </a:p>
          <a:p>
            <a:pPr algn="ctr"/>
            <a:r>
              <a:rPr lang="fr-FR" sz="2400" b="1" dirty="0">
                <a:solidFill>
                  <a:srgbClr val="FF0000"/>
                </a:solidFill>
                <a:latin typeface="Arial" panose="020B0604020202020204" pitchFamily="34" charset="0"/>
                <a:cs typeface="Arial" panose="020B0604020202020204" pitchFamily="34" charset="0"/>
              </a:rPr>
              <a:t>7,6/8</a:t>
            </a:r>
          </a:p>
        </p:txBody>
      </p:sp>
      <p:sp>
        <p:nvSpPr>
          <p:cNvPr id="15" name="ZoneTexte 14"/>
          <p:cNvSpPr txBox="1"/>
          <p:nvPr/>
        </p:nvSpPr>
        <p:spPr>
          <a:xfrm>
            <a:off x="4465548" y="5140636"/>
            <a:ext cx="3260903" cy="1138773"/>
          </a:xfrm>
          <a:prstGeom prst="rect">
            <a:avLst/>
          </a:prstGeom>
          <a:noFill/>
        </p:spPr>
        <p:txBody>
          <a:bodyPr wrap="square" rtlCol="0">
            <a:spAutoFit/>
          </a:bodyPr>
          <a:lstStyle/>
          <a:p>
            <a:r>
              <a:rPr lang="fr-FR" sz="2400" u="sng" dirty="0">
                <a:latin typeface="Arial" panose="020B0604020202020204" pitchFamily="34" charset="0"/>
                <a:cs typeface="Arial" panose="020B0604020202020204" pitchFamily="34" charset="0"/>
              </a:rPr>
              <a:t>Score de satisfaction </a:t>
            </a:r>
            <a:r>
              <a:rPr lang="fr-FR" sz="2400" dirty="0">
                <a:latin typeface="Arial" panose="020B0604020202020204" pitchFamily="34" charset="0"/>
                <a:cs typeface="Arial" panose="020B0604020202020204" pitchFamily="34" charset="0"/>
              </a:rPr>
              <a:t>:</a:t>
            </a:r>
          </a:p>
          <a:p>
            <a:endParaRPr lang="fr-FR" sz="2000" dirty="0">
              <a:latin typeface="Arial" panose="020B0604020202020204" pitchFamily="34" charset="0"/>
              <a:cs typeface="Arial" panose="020B0604020202020204" pitchFamily="34" charset="0"/>
            </a:endParaRPr>
          </a:p>
          <a:p>
            <a:pPr algn="ctr"/>
            <a:r>
              <a:rPr lang="fr-FR" sz="2400" b="1" dirty="0">
                <a:solidFill>
                  <a:srgbClr val="FF0000"/>
                </a:solidFill>
                <a:latin typeface="Arial" panose="020B0604020202020204" pitchFamily="34" charset="0"/>
                <a:cs typeface="Arial" panose="020B0604020202020204" pitchFamily="34" charset="0"/>
              </a:rPr>
              <a:t>9,5/10</a:t>
            </a:r>
          </a:p>
        </p:txBody>
      </p:sp>
      <p:sp>
        <p:nvSpPr>
          <p:cNvPr id="16" name="ZoneTexte 15"/>
          <p:cNvSpPr txBox="1"/>
          <p:nvPr/>
        </p:nvSpPr>
        <p:spPr>
          <a:xfrm>
            <a:off x="7943493" y="2962910"/>
            <a:ext cx="2560589" cy="1138773"/>
          </a:xfrm>
          <a:prstGeom prst="rect">
            <a:avLst/>
          </a:prstGeom>
          <a:noFill/>
        </p:spPr>
        <p:txBody>
          <a:bodyPr wrap="square" rtlCol="0">
            <a:spAutoFit/>
          </a:bodyPr>
          <a:lstStyle/>
          <a:p>
            <a:r>
              <a:rPr lang="fr-FR" sz="2400" u="sng" dirty="0">
                <a:latin typeface="Arial" panose="020B0604020202020204" pitchFamily="34" charset="0"/>
                <a:cs typeface="Arial" panose="020B0604020202020204" pitchFamily="34" charset="0"/>
              </a:rPr>
              <a:t>Score de </a:t>
            </a:r>
            <a:r>
              <a:rPr lang="fr-FR" sz="2400" u="sng" dirty="0" err="1">
                <a:latin typeface="Arial" panose="020B0604020202020204" pitchFamily="34" charset="0"/>
                <a:cs typeface="Arial" panose="020B0604020202020204" pitchFamily="34" charset="0"/>
              </a:rPr>
              <a:t>Girerd</a:t>
            </a:r>
            <a:r>
              <a:rPr lang="fr-FR" sz="2400" u="sng" dirty="0">
                <a:latin typeface="Arial" panose="020B0604020202020204" pitchFamily="34" charset="0"/>
                <a:cs typeface="Arial" panose="020B0604020202020204" pitchFamily="34" charset="0"/>
              </a:rPr>
              <a:t> </a:t>
            </a:r>
            <a:r>
              <a:rPr lang="fr-FR" sz="2400" dirty="0">
                <a:latin typeface="Arial" panose="020B0604020202020204" pitchFamily="34" charset="0"/>
                <a:cs typeface="Arial" panose="020B0604020202020204" pitchFamily="34" charset="0"/>
              </a:rPr>
              <a:t>:</a:t>
            </a:r>
          </a:p>
          <a:p>
            <a:endParaRPr lang="fr-FR" sz="2000" dirty="0">
              <a:latin typeface="Arial" panose="020B0604020202020204" pitchFamily="34" charset="0"/>
              <a:cs typeface="Arial" panose="020B0604020202020204" pitchFamily="34" charset="0"/>
            </a:endParaRPr>
          </a:p>
          <a:p>
            <a:pPr algn="ctr"/>
            <a:r>
              <a:rPr lang="fr-FR" sz="2400" b="1" dirty="0">
                <a:solidFill>
                  <a:srgbClr val="FF0000"/>
                </a:solidFill>
                <a:latin typeface="Arial" panose="020B0604020202020204" pitchFamily="34" charset="0"/>
                <a:cs typeface="Arial" panose="020B0604020202020204" pitchFamily="34" charset="0"/>
              </a:rPr>
              <a:t>5,6/6</a:t>
            </a:r>
          </a:p>
        </p:txBody>
      </p:sp>
      <p:sp>
        <p:nvSpPr>
          <p:cNvPr id="18" name="Rectangle à coins arrondis 17"/>
          <p:cNvSpPr/>
          <p:nvPr/>
        </p:nvSpPr>
        <p:spPr>
          <a:xfrm>
            <a:off x="3099040" y="1831636"/>
            <a:ext cx="6016173" cy="566390"/>
          </a:xfrm>
          <a:prstGeom prst="roundRect">
            <a:avLst/>
          </a:prstGeom>
          <a:solidFill>
            <a:schemeClr val="accent4">
              <a:lumMod val="20000"/>
              <a:lumOff val="80000"/>
            </a:schemeClr>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Concernant les patients</a:t>
            </a:r>
          </a:p>
        </p:txBody>
      </p:sp>
      <p:pic>
        <p:nvPicPr>
          <p:cNvPr id="12" name="Imag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6537" y="1158829"/>
            <a:ext cx="1084525" cy="1084525"/>
          </a:xfrm>
          <a:prstGeom prst="rect">
            <a:avLst/>
          </a:prstGeom>
        </p:spPr>
      </p:pic>
    </p:spTree>
    <p:extLst>
      <p:ext uri="{BB962C8B-B14F-4D97-AF65-F5344CB8AC3E}">
        <p14:creationId xmlns:p14="http://schemas.microsoft.com/office/powerpoint/2010/main" val="223660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Résultats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11</a:t>
            </a:fld>
            <a:endParaRPr lang="fr-FR" b="1" dirty="0">
              <a:solidFill>
                <a:schemeClr val="tx1"/>
              </a:solidFill>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625551" y="4746182"/>
            <a:ext cx="940898" cy="940898"/>
          </a:xfrm>
          <a:prstGeom prst="rect">
            <a:avLst/>
          </a:prstGeom>
        </p:spPr>
      </p:pic>
      <p:sp>
        <p:nvSpPr>
          <p:cNvPr id="18" name="Rectangle à coins arrondis 17"/>
          <p:cNvSpPr/>
          <p:nvPr/>
        </p:nvSpPr>
        <p:spPr>
          <a:xfrm>
            <a:off x="3099040" y="1831636"/>
            <a:ext cx="6016173" cy="566390"/>
          </a:xfrm>
          <a:prstGeom prst="roundRect">
            <a:avLst/>
          </a:prstGeom>
          <a:solidFill>
            <a:schemeClr val="accent4">
              <a:lumMod val="20000"/>
              <a:lumOff val="80000"/>
            </a:schemeClr>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Volet financier</a:t>
            </a:r>
          </a:p>
        </p:txBody>
      </p:sp>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6870" y="1101423"/>
            <a:ext cx="1045264" cy="1045264"/>
          </a:xfrm>
          <a:prstGeom prst="rect">
            <a:avLst/>
          </a:prstGeom>
        </p:spPr>
      </p:pic>
      <p:sp>
        <p:nvSpPr>
          <p:cNvPr id="15" name="ZoneTexte 14"/>
          <p:cNvSpPr txBox="1"/>
          <p:nvPr/>
        </p:nvSpPr>
        <p:spPr>
          <a:xfrm>
            <a:off x="4354286" y="5687080"/>
            <a:ext cx="3372123" cy="461665"/>
          </a:xfrm>
          <a:prstGeom prst="rect">
            <a:avLst/>
          </a:prstGeom>
          <a:noFill/>
        </p:spPr>
        <p:txBody>
          <a:bodyPr wrap="square" rtlCol="0">
            <a:spAutoFit/>
          </a:bodyPr>
          <a:lstStyle/>
          <a:p>
            <a:r>
              <a:rPr lang="fr-FR" sz="2400" dirty="0">
                <a:latin typeface="Arial" panose="020B0604020202020204" pitchFamily="34" charset="0"/>
                <a:cs typeface="Arial" panose="020B0604020202020204" pitchFamily="34" charset="0"/>
              </a:rPr>
              <a:t> </a:t>
            </a:r>
            <a:r>
              <a:rPr lang="fr-FR" sz="2400" u="sng" dirty="0">
                <a:latin typeface="Arial" panose="020B0604020202020204" pitchFamily="34" charset="0"/>
                <a:cs typeface="Arial" panose="020B0604020202020204" pitchFamily="34" charset="0"/>
              </a:rPr>
              <a:t>Recettes</a:t>
            </a:r>
            <a:r>
              <a:rPr lang="fr-FR" sz="2400" dirty="0">
                <a:latin typeface="Arial" panose="020B0604020202020204" pitchFamily="34" charset="0"/>
                <a:cs typeface="Arial" panose="020B0604020202020204" pitchFamily="34" charset="0"/>
              </a:rPr>
              <a:t> : </a:t>
            </a:r>
            <a:r>
              <a:rPr lang="fr-FR" sz="2400" b="1" dirty="0">
                <a:solidFill>
                  <a:srgbClr val="00B050"/>
                </a:solidFill>
                <a:latin typeface="Arial" panose="020B0604020202020204" pitchFamily="34" charset="0"/>
                <a:cs typeface="Arial" panose="020B0604020202020204" pitchFamily="34" charset="0"/>
              </a:rPr>
              <a:t>10 857,59 €</a:t>
            </a:r>
          </a:p>
        </p:txBody>
      </p:sp>
      <p:sp>
        <p:nvSpPr>
          <p:cNvPr id="20" name="Rectangle à coins arrondis 19"/>
          <p:cNvSpPr/>
          <p:nvPr/>
        </p:nvSpPr>
        <p:spPr>
          <a:xfrm>
            <a:off x="1698411" y="3180203"/>
            <a:ext cx="4154714" cy="156597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fr-FR" u="sng" dirty="0">
                <a:latin typeface="Arial" panose="020B0604020202020204" pitchFamily="34" charset="0"/>
                <a:cs typeface="Arial" panose="020B0604020202020204" pitchFamily="34" charset="0"/>
              </a:rPr>
              <a:t>GHS dit « </a:t>
            </a:r>
            <a:r>
              <a:rPr lang="fr-FR" b="1" u="sng" dirty="0">
                <a:latin typeface="Arial" panose="020B0604020202020204" pitchFamily="34" charset="0"/>
                <a:cs typeface="Arial" panose="020B0604020202020204" pitchFamily="34" charset="0"/>
              </a:rPr>
              <a:t>Intermédiaire</a:t>
            </a:r>
            <a:r>
              <a:rPr lang="fr-FR" u="sng" dirty="0">
                <a:latin typeface="Arial" panose="020B0604020202020204" pitchFamily="34" charset="0"/>
                <a:cs typeface="Arial" panose="020B0604020202020204" pitchFamily="34" charset="0"/>
              </a:rPr>
              <a:t> » </a:t>
            </a:r>
            <a:r>
              <a:rPr lang="fr-FR" dirty="0">
                <a:latin typeface="Arial" panose="020B0604020202020204" pitchFamily="34" charset="0"/>
                <a:cs typeface="Arial" panose="020B0604020202020204" pitchFamily="34" charset="0"/>
              </a:rPr>
              <a:t>:</a:t>
            </a:r>
            <a:endParaRPr lang="fr-FR" b="1" dirty="0">
              <a:solidFill>
                <a:srgbClr val="FF0000"/>
              </a:solidFill>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pPr algn="ctr"/>
            <a:r>
              <a:rPr lang="fr-FR" b="1" dirty="0">
                <a:latin typeface="Arial" panose="020B0604020202020204" pitchFamily="34" charset="0"/>
                <a:cs typeface="Arial" panose="020B0604020202020204" pitchFamily="34" charset="0"/>
              </a:rPr>
              <a:t>3</a:t>
            </a:r>
            <a:r>
              <a:rPr lang="fr-FR" dirty="0">
                <a:latin typeface="Arial" panose="020B0604020202020204" pitchFamily="34" charset="0"/>
                <a:cs typeface="Arial" panose="020B0604020202020204" pitchFamily="34" charset="0"/>
              </a:rPr>
              <a:t> intervenants // 392,55€</a:t>
            </a:r>
          </a:p>
          <a:p>
            <a:endParaRPr lang="fr-FR" dirty="0">
              <a:latin typeface="Arial" panose="020B0604020202020204" pitchFamily="34" charset="0"/>
              <a:cs typeface="Arial" panose="020B0604020202020204" pitchFamily="34" charset="0"/>
            </a:endParaRPr>
          </a:p>
          <a:p>
            <a:pPr algn="ctr"/>
            <a:r>
              <a:rPr lang="fr-FR" b="1" dirty="0">
                <a:solidFill>
                  <a:srgbClr val="FF0000"/>
                </a:solidFill>
                <a:latin typeface="Arial" panose="020B0604020202020204" pitchFamily="34" charset="0"/>
                <a:cs typeface="Arial" panose="020B0604020202020204" pitchFamily="34" charset="0"/>
              </a:rPr>
              <a:t>6 </a:t>
            </a:r>
            <a:r>
              <a:rPr lang="fr-FR" dirty="0">
                <a:latin typeface="Arial" panose="020B0604020202020204" pitchFamily="34" charset="0"/>
                <a:cs typeface="Arial" panose="020B0604020202020204" pitchFamily="34" charset="0"/>
              </a:rPr>
              <a:t>CPD</a:t>
            </a:r>
          </a:p>
        </p:txBody>
      </p:sp>
      <p:sp>
        <p:nvSpPr>
          <p:cNvPr id="21" name="Rectangle à coins arrondis 20"/>
          <p:cNvSpPr/>
          <p:nvPr/>
        </p:nvSpPr>
        <p:spPr>
          <a:xfrm>
            <a:off x="6361125" y="3180203"/>
            <a:ext cx="4154715" cy="156597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fr-FR" u="sng" dirty="0">
                <a:latin typeface="Arial" panose="020B0604020202020204" pitchFamily="34" charset="0"/>
                <a:cs typeface="Arial" panose="020B0604020202020204" pitchFamily="34" charset="0"/>
              </a:rPr>
              <a:t>GHS dit « </a:t>
            </a:r>
            <a:r>
              <a:rPr lang="fr-FR" b="1" i="1" u="sng" dirty="0">
                <a:latin typeface="Arial" panose="020B0604020202020204" pitchFamily="34" charset="0"/>
                <a:cs typeface="Arial" panose="020B0604020202020204" pitchFamily="34" charset="0"/>
              </a:rPr>
              <a:t>Plein</a:t>
            </a:r>
            <a:r>
              <a:rPr lang="fr-FR" u="sng" dirty="0">
                <a:latin typeface="Arial" panose="020B0604020202020204" pitchFamily="34" charset="0"/>
                <a:cs typeface="Arial" panose="020B0604020202020204" pitchFamily="34" charset="0"/>
              </a:rPr>
              <a:t> » </a:t>
            </a:r>
            <a:r>
              <a:rPr lang="fr-FR" dirty="0">
                <a:latin typeface="Arial" panose="020B0604020202020204" pitchFamily="34" charset="0"/>
                <a:cs typeface="Arial" panose="020B0604020202020204" pitchFamily="34" charset="0"/>
              </a:rPr>
              <a:t>:</a:t>
            </a:r>
            <a:endParaRPr lang="fr-FR" b="1" dirty="0">
              <a:solidFill>
                <a:srgbClr val="FF0000"/>
              </a:solidFill>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pPr algn="ctr"/>
            <a:r>
              <a:rPr lang="fr-FR" b="1" dirty="0">
                <a:latin typeface="Arial" panose="020B0604020202020204" pitchFamily="34" charset="0"/>
                <a:cs typeface="Arial" panose="020B0604020202020204" pitchFamily="34" charset="0"/>
              </a:rPr>
              <a:t>4</a:t>
            </a:r>
            <a:r>
              <a:rPr lang="fr-FR" dirty="0">
                <a:latin typeface="Arial" panose="020B0604020202020204" pitchFamily="34" charset="0"/>
                <a:cs typeface="Arial" panose="020B0604020202020204" pitchFamily="34" charset="0"/>
              </a:rPr>
              <a:t> intervenants ou plus // 809,1€</a:t>
            </a:r>
          </a:p>
          <a:p>
            <a:endParaRPr lang="fr-FR" dirty="0">
              <a:latin typeface="Arial" panose="020B0604020202020204" pitchFamily="34" charset="0"/>
              <a:cs typeface="Arial" panose="020B0604020202020204" pitchFamily="34" charset="0"/>
            </a:endParaRPr>
          </a:p>
          <a:p>
            <a:pPr algn="ctr"/>
            <a:r>
              <a:rPr lang="fr-FR" b="1" dirty="0">
                <a:solidFill>
                  <a:srgbClr val="FF0000"/>
                </a:solidFill>
                <a:latin typeface="Arial" panose="020B0604020202020204" pitchFamily="34" charset="0"/>
                <a:cs typeface="Arial" panose="020B0604020202020204" pitchFamily="34" charset="0"/>
              </a:rPr>
              <a:t>10 </a:t>
            </a:r>
            <a:r>
              <a:rPr lang="fr-FR" dirty="0">
                <a:latin typeface="Arial" panose="020B0604020202020204" pitchFamily="34" charset="0"/>
                <a:cs typeface="Arial" panose="020B0604020202020204" pitchFamily="34" charset="0"/>
              </a:rPr>
              <a:t>CPD</a:t>
            </a:r>
          </a:p>
        </p:txBody>
      </p:sp>
      <p:cxnSp>
        <p:nvCxnSpPr>
          <p:cNvPr id="22" name="Connecteur en angle 21"/>
          <p:cNvCxnSpPr>
            <a:stCxn id="18" idx="2"/>
            <a:endCxn id="20" idx="0"/>
          </p:cNvCxnSpPr>
          <p:nvPr/>
        </p:nvCxnSpPr>
        <p:spPr>
          <a:xfrm rot="5400000">
            <a:off x="4550360" y="1623435"/>
            <a:ext cx="782177" cy="2331359"/>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3" name="Connecteur en angle 22"/>
          <p:cNvCxnSpPr>
            <a:stCxn id="18" idx="2"/>
            <a:endCxn id="21" idx="0"/>
          </p:cNvCxnSpPr>
          <p:nvPr/>
        </p:nvCxnSpPr>
        <p:spPr>
          <a:xfrm rot="16200000" flipH="1">
            <a:off x="6881717" y="1623436"/>
            <a:ext cx="782177" cy="2331356"/>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397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Conclusion</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12</a:t>
            </a:fld>
            <a:endParaRPr lang="fr-FR" b="1" dirty="0">
              <a:solidFill>
                <a:schemeClr val="tx1"/>
              </a:solidFill>
            </a:endParaRPr>
          </a:p>
        </p:txBody>
      </p:sp>
      <p:sp>
        <p:nvSpPr>
          <p:cNvPr id="5" name="Rectangle à coins arrondis 4"/>
          <p:cNvSpPr/>
          <p:nvPr/>
        </p:nvSpPr>
        <p:spPr>
          <a:xfrm>
            <a:off x="3853868" y="2611406"/>
            <a:ext cx="4484264" cy="10149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Consultations pluridisciplinaires</a:t>
            </a:r>
          </a:p>
        </p:txBody>
      </p:sp>
      <p:sp>
        <p:nvSpPr>
          <p:cNvPr id="6" name="Rectangle à coins arrondis 5"/>
          <p:cNvSpPr/>
          <p:nvPr/>
        </p:nvSpPr>
        <p:spPr>
          <a:xfrm>
            <a:off x="343131" y="2040234"/>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Accompagnement des </a:t>
            </a:r>
            <a:r>
              <a:rPr lang="fr-FR" b="1" dirty="0">
                <a:latin typeface="Arial" panose="020B0604020202020204" pitchFamily="34" charset="0"/>
                <a:cs typeface="Arial" panose="020B0604020202020204" pitchFamily="34" charset="0"/>
              </a:rPr>
              <a:t>patients</a:t>
            </a:r>
          </a:p>
        </p:txBody>
      </p:sp>
      <p:sp>
        <p:nvSpPr>
          <p:cNvPr id="8" name="Rectangle à coins arrondis 7"/>
          <p:cNvSpPr/>
          <p:nvPr/>
        </p:nvSpPr>
        <p:spPr>
          <a:xfrm>
            <a:off x="343131" y="3213820"/>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Evaluation de l’adhésion thérapeutique</a:t>
            </a:r>
          </a:p>
        </p:txBody>
      </p:sp>
      <p:cxnSp>
        <p:nvCxnSpPr>
          <p:cNvPr id="9" name="Connecteur en angle 8"/>
          <p:cNvCxnSpPr>
            <a:stCxn id="5" idx="1"/>
            <a:endCxn id="6" idx="3"/>
          </p:cNvCxnSpPr>
          <p:nvPr/>
        </p:nvCxnSpPr>
        <p:spPr>
          <a:xfrm rot="10800000">
            <a:off x="2926674" y="2547710"/>
            <a:ext cx="927194" cy="571172"/>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0" name="Connecteur en angle 9"/>
          <p:cNvCxnSpPr>
            <a:stCxn id="5" idx="1"/>
            <a:endCxn id="8" idx="3"/>
          </p:cNvCxnSpPr>
          <p:nvPr/>
        </p:nvCxnSpPr>
        <p:spPr>
          <a:xfrm rot="10800000" flipV="1">
            <a:off x="2926674" y="3118882"/>
            <a:ext cx="927194" cy="602414"/>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1" name="Rectangle à coins arrondis 10"/>
          <p:cNvSpPr/>
          <p:nvPr/>
        </p:nvSpPr>
        <p:spPr>
          <a:xfrm>
            <a:off x="9265326" y="2012940"/>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Amélioration de la </a:t>
            </a:r>
            <a:r>
              <a:rPr lang="fr-FR" b="1" dirty="0">
                <a:latin typeface="Arial" panose="020B0604020202020204" pitchFamily="34" charset="0"/>
                <a:cs typeface="Arial" panose="020B0604020202020204" pitchFamily="34" charset="0"/>
              </a:rPr>
              <a:t>coordination de soins</a:t>
            </a:r>
          </a:p>
        </p:txBody>
      </p:sp>
      <p:sp>
        <p:nvSpPr>
          <p:cNvPr id="12" name="Rectangle à coins arrondis 11"/>
          <p:cNvSpPr/>
          <p:nvPr/>
        </p:nvSpPr>
        <p:spPr>
          <a:xfrm>
            <a:off x="9265326" y="3186526"/>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Renforcer le lien Ville-Hôpital</a:t>
            </a:r>
          </a:p>
        </p:txBody>
      </p:sp>
      <p:cxnSp>
        <p:nvCxnSpPr>
          <p:cNvPr id="14" name="Connecteur en angle 13"/>
          <p:cNvCxnSpPr>
            <a:stCxn id="5" idx="3"/>
            <a:endCxn id="11" idx="1"/>
          </p:cNvCxnSpPr>
          <p:nvPr/>
        </p:nvCxnSpPr>
        <p:spPr>
          <a:xfrm flipV="1">
            <a:off x="8338132" y="2520416"/>
            <a:ext cx="927194" cy="598466"/>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5" name="Connecteur en angle 14"/>
          <p:cNvCxnSpPr>
            <a:stCxn id="5" idx="3"/>
            <a:endCxn id="12" idx="1"/>
          </p:cNvCxnSpPr>
          <p:nvPr/>
        </p:nvCxnSpPr>
        <p:spPr>
          <a:xfrm>
            <a:off x="8338132" y="3118882"/>
            <a:ext cx="927194" cy="575120"/>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35" name="Rectangle à coins arrondis 34"/>
          <p:cNvSpPr/>
          <p:nvPr/>
        </p:nvSpPr>
        <p:spPr>
          <a:xfrm>
            <a:off x="2098498" y="5121200"/>
            <a:ext cx="2583543" cy="1014951"/>
          </a:xfrm>
          <a:prstGeom prst="roundRect">
            <a:avLst/>
          </a:prstGeom>
          <a:solidFill>
            <a:schemeClr val="accent2">
              <a:lumMod val="40000"/>
              <a:lumOff val="60000"/>
            </a:schemeClr>
          </a:solidFill>
          <a:ln>
            <a:solidFill>
              <a:schemeClr val="accent2"/>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Adaptation organisationnelle</a:t>
            </a:r>
          </a:p>
        </p:txBody>
      </p:sp>
      <p:pic>
        <p:nvPicPr>
          <p:cNvPr id="38" name="Imag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69341" y="5059618"/>
            <a:ext cx="1138115" cy="1138114"/>
          </a:xfrm>
          <a:prstGeom prst="rect">
            <a:avLst/>
          </a:prstGeom>
          <a:ln>
            <a:noFill/>
          </a:ln>
        </p:spPr>
      </p:pic>
      <p:cxnSp>
        <p:nvCxnSpPr>
          <p:cNvPr id="40" name="Connecteur en angle 39"/>
          <p:cNvCxnSpPr>
            <a:stCxn id="5" idx="2"/>
            <a:endCxn id="35" idx="0"/>
          </p:cNvCxnSpPr>
          <p:nvPr/>
        </p:nvCxnSpPr>
        <p:spPr>
          <a:xfrm rot="5400000">
            <a:off x="3995714" y="3020913"/>
            <a:ext cx="1494843" cy="2705730"/>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43" name="Rectangle à coins arrondis 42"/>
          <p:cNvSpPr/>
          <p:nvPr/>
        </p:nvSpPr>
        <p:spPr>
          <a:xfrm>
            <a:off x="7509957" y="5121200"/>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Satisfaction</a:t>
            </a:r>
            <a:r>
              <a:rPr lang="fr-FR" dirty="0">
                <a:latin typeface="Arial" panose="020B0604020202020204" pitchFamily="34" charset="0"/>
                <a:cs typeface="Arial" panose="020B0604020202020204" pitchFamily="34" charset="0"/>
              </a:rPr>
              <a:t> patients et professionnels</a:t>
            </a:r>
          </a:p>
        </p:txBody>
      </p:sp>
      <p:cxnSp>
        <p:nvCxnSpPr>
          <p:cNvPr id="44" name="Connecteur en angle 43"/>
          <p:cNvCxnSpPr>
            <a:stCxn id="5" idx="2"/>
            <a:endCxn id="43" idx="0"/>
          </p:cNvCxnSpPr>
          <p:nvPr/>
        </p:nvCxnSpPr>
        <p:spPr>
          <a:xfrm rot="16200000" flipH="1">
            <a:off x="6701443" y="3020913"/>
            <a:ext cx="1494843" cy="2705729"/>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pic>
        <p:nvPicPr>
          <p:cNvPr id="31" name="Imag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9555" y="1645158"/>
            <a:ext cx="1112889" cy="790151"/>
          </a:xfrm>
          <a:prstGeom prst="rect">
            <a:avLst/>
          </a:prstGeom>
          <a:ln w="28575">
            <a:noFill/>
          </a:ln>
        </p:spPr>
      </p:pic>
    </p:spTree>
    <p:extLst>
      <p:ext uri="{BB962C8B-B14F-4D97-AF65-F5344CB8AC3E}">
        <p14:creationId xmlns:p14="http://schemas.microsoft.com/office/powerpoint/2010/main" val="257092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2" grpId="0" animBg="1"/>
      <p:bldP spid="35" grpId="0" animBg="1"/>
      <p:bldP spid="4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Conclusion</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13</a:t>
            </a:fld>
            <a:endParaRPr lang="fr-FR" b="1" dirty="0">
              <a:solidFill>
                <a:schemeClr val="tx1"/>
              </a:solidFill>
            </a:endParaRPr>
          </a:p>
        </p:txBody>
      </p:sp>
      <p:sp>
        <p:nvSpPr>
          <p:cNvPr id="56" name="Rectangle à coins arrondis 55"/>
          <p:cNvSpPr/>
          <p:nvPr/>
        </p:nvSpPr>
        <p:spPr>
          <a:xfrm>
            <a:off x="4163611" y="5352982"/>
            <a:ext cx="3864777" cy="101495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Renforcer la </a:t>
            </a:r>
            <a:r>
              <a:rPr lang="fr-FR" b="1" dirty="0">
                <a:latin typeface="Arial" panose="020B0604020202020204" pitchFamily="34" charset="0"/>
                <a:cs typeface="Arial" panose="020B0604020202020204" pitchFamily="34" charset="0"/>
              </a:rPr>
              <a:t>sécurité</a:t>
            </a:r>
            <a:r>
              <a:rPr lang="fr-FR" dirty="0">
                <a:latin typeface="Arial" panose="020B0604020202020204" pitchFamily="34" charset="0"/>
                <a:cs typeface="Arial" panose="020B0604020202020204" pitchFamily="34" charset="0"/>
              </a:rPr>
              <a:t> et la </a:t>
            </a:r>
            <a:r>
              <a:rPr lang="fr-FR" b="1" dirty="0">
                <a:latin typeface="Arial" panose="020B0604020202020204" pitchFamily="34" charset="0"/>
                <a:cs typeface="Arial" panose="020B0604020202020204" pitchFamily="34" charset="0"/>
              </a:rPr>
              <a:t>continuité des soins</a:t>
            </a:r>
          </a:p>
        </p:txBody>
      </p:sp>
      <p:pic>
        <p:nvPicPr>
          <p:cNvPr id="59" name="Image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618069" y="4201243"/>
            <a:ext cx="940898" cy="940898"/>
          </a:xfrm>
          <a:prstGeom prst="rect">
            <a:avLst/>
          </a:prstGeom>
        </p:spPr>
      </p:pic>
      <p:sp>
        <p:nvSpPr>
          <p:cNvPr id="54" name="Rectangle à coins arrondis 53"/>
          <p:cNvSpPr/>
          <p:nvPr/>
        </p:nvSpPr>
        <p:spPr>
          <a:xfrm>
            <a:off x="1371838" y="2975450"/>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Elargissement à </a:t>
            </a:r>
            <a:r>
              <a:rPr lang="fr-FR" b="1" dirty="0">
                <a:latin typeface="Arial" panose="020B0604020202020204" pitchFamily="34" charset="0"/>
                <a:cs typeface="Arial" panose="020B0604020202020204" pitchFamily="34" charset="0"/>
              </a:rPr>
              <a:t>d’autres TMSC</a:t>
            </a:r>
          </a:p>
        </p:txBody>
      </p:sp>
      <p:pic>
        <p:nvPicPr>
          <p:cNvPr id="3" name="Imag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88323" y="3033002"/>
            <a:ext cx="887295" cy="887295"/>
          </a:xfrm>
          <a:prstGeom prst="rect">
            <a:avLst/>
          </a:prstGeom>
        </p:spPr>
      </p:pic>
      <p:pic>
        <p:nvPicPr>
          <p:cNvPr id="13" name="Image 12"/>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l="16283" r="17771"/>
          <a:stretch/>
        </p:blipFill>
        <p:spPr>
          <a:xfrm>
            <a:off x="321400" y="3105813"/>
            <a:ext cx="877030" cy="754219"/>
          </a:xfrm>
          <a:prstGeom prst="rect">
            <a:avLst/>
          </a:prstGeom>
        </p:spPr>
      </p:pic>
      <p:sp>
        <p:nvSpPr>
          <p:cNvPr id="28" name="Rectangle à coins arrondis 27"/>
          <p:cNvSpPr/>
          <p:nvPr/>
        </p:nvSpPr>
        <p:spPr>
          <a:xfrm>
            <a:off x="3099040" y="1831636"/>
            <a:ext cx="6016173" cy="566390"/>
          </a:xfrm>
          <a:prstGeom prst="roundRect">
            <a:avLst/>
          </a:prstGeom>
          <a:solidFill>
            <a:schemeClr val="accent4">
              <a:lumMod val="20000"/>
              <a:lumOff val="80000"/>
            </a:schemeClr>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Perspectives</a:t>
            </a:r>
          </a:p>
        </p:txBody>
      </p:sp>
      <p:pic>
        <p:nvPicPr>
          <p:cNvPr id="31" name="Imag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32073" y="921947"/>
            <a:ext cx="1112889" cy="790151"/>
          </a:xfrm>
          <a:prstGeom prst="rect">
            <a:avLst/>
          </a:prstGeom>
          <a:ln w="28575">
            <a:noFill/>
          </a:ln>
        </p:spPr>
      </p:pic>
      <p:sp>
        <p:nvSpPr>
          <p:cNvPr id="14" name="Rectangle à coins arrondis 13"/>
          <p:cNvSpPr/>
          <p:nvPr/>
        </p:nvSpPr>
        <p:spPr>
          <a:xfrm>
            <a:off x="4804469" y="2975451"/>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Intégration d’un </a:t>
            </a:r>
            <a:r>
              <a:rPr lang="fr-FR" b="1" dirty="0">
                <a:latin typeface="Arial" panose="020B0604020202020204" pitchFamily="34" charset="0"/>
                <a:cs typeface="Arial" panose="020B0604020202020204" pitchFamily="34" charset="0"/>
              </a:rPr>
              <a:t>IPA</a:t>
            </a:r>
          </a:p>
        </p:txBody>
      </p:sp>
      <p:sp>
        <p:nvSpPr>
          <p:cNvPr id="15" name="Croix 14"/>
          <p:cNvSpPr/>
          <p:nvPr/>
        </p:nvSpPr>
        <p:spPr>
          <a:xfrm>
            <a:off x="4128789" y="3236182"/>
            <a:ext cx="508000" cy="493485"/>
          </a:xfrm>
          <a:prstGeom prst="plus">
            <a:avLst>
              <a:gd name="adj" fmla="val 32721"/>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6" name="Rectangle à coins arrondis 15"/>
          <p:cNvSpPr/>
          <p:nvPr/>
        </p:nvSpPr>
        <p:spPr>
          <a:xfrm>
            <a:off x="8237100" y="2975450"/>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Développement de la </a:t>
            </a:r>
            <a:r>
              <a:rPr lang="fr-FR" b="1" dirty="0">
                <a:latin typeface="Arial" panose="020B0604020202020204" pitchFamily="34" charset="0"/>
                <a:cs typeface="Arial" panose="020B0604020202020204" pitchFamily="34" charset="0"/>
              </a:rPr>
              <a:t>télésurveillance</a:t>
            </a:r>
          </a:p>
        </p:txBody>
      </p:sp>
      <p:sp>
        <p:nvSpPr>
          <p:cNvPr id="17" name="Croix 16"/>
          <p:cNvSpPr/>
          <p:nvPr/>
        </p:nvSpPr>
        <p:spPr>
          <a:xfrm>
            <a:off x="7561420" y="3236181"/>
            <a:ext cx="508000" cy="493485"/>
          </a:xfrm>
          <a:prstGeom prst="plus">
            <a:avLst>
              <a:gd name="adj" fmla="val 32721"/>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8652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dirty="0">
                <a:solidFill>
                  <a:schemeClr val="tx1"/>
                </a:solidFill>
              </a:rPr>
              <a:t>MERCI</a:t>
            </a:r>
            <a:br>
              <a:rPr lang="fr-FR" dirty="0">
                <a:solidFill>
                  <a:schemeClr val="tx1"/>
                </a:solidFill>
              </a:rPr>
            </a:br>
            <a:r>
              <a:rPr lang="fr-FR" sz="2800" b="0" dirty="0">
                <a:solidFill>
                  <a:schemeClr val="tx1"/>
                </a:solidFill>
              </a:rPr>
              <a:t>POUR VOTRE ATTENTION</a:t>
            </a:r>
          </a:p>
        </p:txBody>
      </p:sp>
      <p:sp>
        <p:nvSpPr>
          <p:cNvPr id="3" name="Sous-titre 2"/>
          <p:cNvSpPr>
            <a:spLocks noGrp="1"/>
          </p:cNvSpPr>
          <p:nvPr>
            <p:ph type="subTitle" idx="1"/>
          </p:nvPr>
        </p:nvSpPr>
        <p:spPr>
          <a:xfrm>
            <a:off x="396947" y="4729709"/>
            <a:ext cx="11398102" cy="1842448"/>
          </a:xfrm>
        </p:spPr>
        <p:txBody>
          <a:bodyPr>
            <a:normAutofit fontScale="62500" lnSpcReduction="20000"/>
          </a:bodyPr>
          <a:lstStyle/>
          <a:p>
            <a:pPr>
              <a:spcBef>
                <a:spcPct val="0"/>
              </a:spcBef>
            </a:pPr>
            <a:r>
              <a:rPr lang="fr-FR" sz="4300" b="1" dirty="0">
                <a:solidFill>
                  <a:srgbClr val="0167A5"/>
                </a:solidFill>
                <a:ea typeface="+mj-ea"/>
              </a:rPr>
              <a:t>Parcours thérapies orales en hématologie : retour d’expérience sur les premières consultations pluridisciplinaires</a:t>
            </a:r>
          </a:p>
          <a:p>
            <a:endParaRPr lang="fr-FR" dirty="0"/>
          </a:p>
          <a:p>
            <a:r>
              <a:rPr lang="fr-FR" b="1" i="1" u="sng" dirty="0"/>
              <a:t>Evan TERRIER</a:t>
            </a:r>
            <a:r>
              <a:rPr lang="fr-FR" i="1" dirty="0"/>
              <a:t>, </a:t>
            </a:r>
            <a:r>
              <a:rPr lang="fr-FR" i="1" dirty="0" err="1"/>
              <a:t>Marinaïs</a:t>
            </a:r>
            <a:r>
              <a:rPr lang="fr-FR" i="1" dirty="0"/>
              <a:t> JOUBERT, Mathilde AUGAGNEUR, </a:t>
            </a:r>
            <a:r>
              <a:rPr lang="fr-FR" i="1" dirty="0" err="1"/>
              <a:t>Tiphanie</a:t>
            </a:r>
            <a:r>
              <a:rPr lang="fr-FR" i="1" dirty="0"/>
              <a:t> FOURNIER, Magalie POINCET, </a:t>
            </a:r>
          </a:p>
          <a:p>
            <a:r>
              <a:rPr lang="fr-FR" i="1" dirty="0"/>
              <a:t>Bertrand LALUQUE, Abdallah MAAKAROUN</a:t>
            </a:r>
          </a:p>
          <a:p>
            <a:r>
              <a:rPr lang="fr-FR" b="1" i="1" dirty="0"/>
              <a:t>CH Jacques-Cœur de Bourges</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9841" y="5535257"/>
            <a:ext cx="1112889" cy="790151"/>
          </a:xfrm>
          <a:prstGeom prst="rect">
            <a:avLst/>
          </a:prstGeom>
          <a:ln w="28575">
            <a:noFill/>
          </a:ln>
        </p:spPr>
      </p:pic>
    </p:spTree>
    <p:extLst>
      <p:ext uri="{BB962C8B-B14F-4D97-AF65-F5344CB8AC3E}">
        <p14:creationId xmlns:p14="http://schemas.microsoft.com/office/powerpoint/2010/main" val="858494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Introduction</a:t>
            </a: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602396891"/>
              </p:ext>
            </p:extLst>
          </p:nvPr>
        </p:nvGraphicFramePr>
        <p:xfrm>
          <a:off x="693056" y="493985"/>
          <a:ext cx="10515600" cy="59988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2</a:t>
            </a:fld>
            <a:endParaRPr lang="fr-FR" b="1" dirty="0">
              <a:solidFill>
                <a:schemeClr val="tx1"/>
              </a:solidFill>
            </a:endParaRPr>
          </a:p>
        </p:txBody>
      </p:sp>
      <p:grpSp>
        <p:nvGrpSpPr>
          <p:cNvPr id="21" name="Groupe 20"/>
          <p:cNvGrpSpPr/>
          <p:nvPr/>
        </p:nvGrpSpPr>
        <p:grpSpPr>
          <a:xfrm>
            <a:off x="2563142" y="469745"/>
            <a:ext cx="6971605" cy="5931055"/>
            <a:chOff x="2664740" y="469745"/>
            <a:chExt cx="6971605" cy="5931055"/>
          </a:xfrm>
        </p:grpSpPr>
        <p:pic>
          <p:nvPicPr>
            <p:cNvPr id="7" name="Image 6"/>
            <p:cNvPicPr>
              <a:picLocks noChangeAspect="1"/>
            </p:cNvPicPr>
            <p:nvPr/>
          </p:nvPicPr>
          <p:blipFill rotWithShape="1">
            <a:blip r:embed="rId8"/>
            <a:srcRect r="12046" b="88775"/>
            <a:stretch/>
          </p:blipFill>
          <p:spPr>
            <a:xfrm>
              <a:off x="3742791" y="989596"/>
              <a:ext cx="1449319" cy="759107"/>
            </a:xfrm>
            <a:prstGeom prst="rect">
              <a:avLst/>
            </a:prstGeom>
          </p:spPr>
        </p:pic>
        <p:pic>
          <p:nvPicPr>
            <p:cNvPr id="8" name="Image 7"/>
            <p:cNvPicPr>
              <a:picLocks noChangeAspect="1"/>
            </p:cNvPicPr>
            <p:nvPr/>
          </p:nvPicPr>
          <p:blipFill rotWithShape="1">
            <a:blip r:embed="rId8"/>
            <a:srcRect t="92398" b="608"/>
            <a:stretch/>
          </p:blipFill>
          <p:spPr>
            <a:xfrm>
              <a:off x="7119278" y="1177159"/>
              <a:ext cx="1647825" cy="472965"/>
            </a:xfrm>
            <a:prstGeom prst="rect">
              <a:avLst/>
            </a:prstGeom>
          </p:spPr>
        </p:pic>
        <p:pic>
          <p:nvPicPr>
            <p:cNvPr id="9" name="Image 8"/>
            <p:cNvPicPr>
              <a:picLocks noChangeAspect="1"/>
            </p:cNvPicPr>
            <p:nvPr/>
          </p:nvPicPr>
          <p:blipFill rotWithShape="1">
            <a:blip r:embed="rId8"/>
            <a:srcRect t="67718" b="21247"/>
            <a:stretch/>
          </p:blipFill>
          <p:spPr>
            <a:xfrm>
              <a:off x="7119278" y="5332879"/>
              <a:ext cx="1673425" cy="757827"/>
            </a:xfrm>
            <a:prstGeom prst="rect">
              <a:avLst/>
            </a:prstGeom>
          </p:spPr>
        </p:pic>
        <p:pic>
          <p:nvPicPr>
            <p:cNvPr id="10" name="Image 9"/>
            <p:cNvPicPr>
              <a:picLocks noChangeAspect="1"/>
            </p:cNvPicPr>
            <p:nvPr/>
          </p:nvPicPr>
          <p:blipFill rotWithShape="1">
            <a:blip r:embed="rId8"/>
            <a:srcRect t="55829" r="26435" b="33603"/>
            <a:stretch/>
          </p:blipFill>
          <p:spPr>
            <a:xfrm>
              <a:off x="5427241" y="469745"/>
              <a:ext cx="1351932" cy="797033"/>
            </a:xfrm>
            <a:prstGeom prst="rect">
              <a:avLst/>
            </a:prstGeom>
          </p:spPr>
        </p:pic>
        <p:pic>
          <p:nvPicPr>
            <p:cNvPr id="11" name="Image 10"/>
            <p:cNvPicPr>
              <a:picLocks noChangeAspect="1"/>
            </p:cNvPicPr>
            <p:nvPr/>
          </p:nvPicPr>
          <p:blipFill rotWithShape="1">
            <a:blip r:embed="rId8"/>
            <a:srcRect t="47433" b="46817"/>
            <a:stretch/>
          </p:blipFill>
          <p:spPr>
            <a:xfrm>
              <a:off x="5272087" y="6011917"/>
              <a:ext cx="1647825" cy="388883"/>
            </a:xfrm>
            <a:prstGeom prst="rect">
              <a:avLst/>
            </a:prstGeom>
          </p:spPr>
        </p:pic>
        <p:pic>
          <p:nvPicPr>
            <p:cNvPr id="12" name="Image 11"/>
            <p:cNvPicPr>
              <a:picLocks noChangeAspect="1"/>
            </p:cNvPicPr>
            <p:nvPr/>
          </p:nvPicPr>
          <p:blipFill rotWithShape="1">
            <a:blip r:embed="rId8"/>
            <a:srcRect t="32059" b="56750"/>
            <a:stretch/>
          </p:blipFill>
          <p:spPr>
            <a:xfrm>
              <a:off x="2772925" y="2322785"/>
              <a:ext cx="1647825" cy="756745"/>
            </a:xfrm>
            <a:prstGeom prst="rect">
              <a:avLst/>
            </a:prstGeom>
          </p:spPr>
        </p:pic>
        <p:pic>
          <p:nvPicPr>
            <p:cNvPr id="13" name="Image 12"/>
            <p:cNvPicPr>
              <a:picLocks noChangeAspect="1"/>
            </p:cNvPicPr>
            <p:nvPr/>
          </p:nvPicPr>
          <p:blipFill rotWithShape="1">
            <a:blip r:embed="rId8"/>
            <a:srcRect t="80462" r="3859" b="9125"/>
            <a:stretch/>
          </p:blipFill>
          <p:spPr>
            <a:xfrm>
              <a:off x="3432345" y="5362977"/>
              <a:ext cx="1584228" cy="704193"/>
            </a:xfrm>
            <a:prstGeom prst="rect">
              <a:avLst/>
            </a:prstGeom>
          </p:spPr>
        </p:pic>
        <p:pic>
          <p:nvPicPr>
            <p:cNvPr id="14" name="Image 13"/>
            <p:cNvPicPr>
              <a:picLocks noChangeAspect="1"/>
            </p:cNvPicPr>
            <p:nvPr/>
          </p:nvPicPr>
          <p:blipFill rotWithShape="1">
            <a:blip r:embed="rId9"/>
            <a:srcRect t="59370" b="16969"/>
            <a:stretch/>
          </p:blipFill>
          <p:spPr>
            <a:xfrm>
              <a:off x="7848600" y="3714659"/>
              <a:ext cx="1600200" cy="1187669"/>
            </a:xfrm>
            <a:prstGeom prst="rect">
              <a:avLst/>
            </a:prstGeom>
          </p:spPr>
        </p:pic>
        <p:pic>
          <p:nvPicPr>
            <p:cNvPr id="15" name="Image 14"/>
            <p:cNvPicPr>
              <a:picLocks noChangeAspect="1"/>
            </p:cNvPicPr>
            <p:nvPr/>
          </p:nvPicPr>
          <p:blipFill rotWithShape="1">
            <a:blip r:embed="rId9"/>
            <a:srcRect b="72215"/>
            <a:stretch/>
          </p:blipFill>
          <p:spPr>
            <a:xfrm>
              <a:off x="2664740" y="3545173"/>
              <a:ext cx="1600200" cy="1394684"/>
            </a:xfrm>
            <a:prstGeom prst="rect">
              <a:avLst/>
            </a:prstGeom>
          </p:spPr>
        </p:pic>
        <p:pic>
          <p:nvPicPr>
            <p:cNvPr id="16" name="Image 15"/>
            <p:cNvPicPr>
              <a:picLocks noChangeAspect="1"/>
            </p:cNvPicPr>
            <p:nvPr/>
          </p:nvPicPr>
          <p:blipFill rotWithShape="1">
            <a:blip r:embed="rId9"/>
            <a:srcRect t="84601"/>
            <a:stretch/>
          </p:blipFill>
          <p:spPr>
            <a:xfrm>
              <a:off x="8036145" y="2317993"/>
              <a:ext cx="1600200" cy="773003"/>
            </a:xfrm>
            <a:prstGeom prst="rect">
              <a:avLst/>
            </a:prstGeom>
          </p:spPr>
        </p:pic>
      </p:grpSp>
      <p:pic>
        <p:nvPicPr>
          <p:cNvPr id="4" name="Image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11175" y="3862316"/>
            <a:ext cx="1091189" cy="1091189"/>
          </a:xfrm>
          <a:prstGeom prst="rect">
            <a:avLst/>
          </a:prstGeom>
        </p:spPr>
      </p:pic>
      <p:sp>
        <p:nvSpPr>
          <p:cNvPr id="17" name="ZoneTexte 16"/>
          <p:cNvSpPr txBox="1"/>
          <p:nvPr/>
        </p:nvSpPr>
        <p:spPr>
          <a:xfrm>
            <a:off x="4446612" y="3254741"/>
            <a:ext cx="3226676"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dirty="0">
                <a:latin typeface="Arial" panose="020B0604020202020204" pitchFamily="34" charset="0"/>
                <a:cs typeface="Arial" panose="020B0604020202020204" pitchFamily="34" charset="0"/>
              </a:rPr>
              <a:t>Traitements</a:t>
            </a:r>
            <a:r>
              <a:rPr lang="fr-FR" sz="1600" dirty="0"/>
              <a:t> </a:t>
            </a:r>
            <a:r>
              <a:rPr lang="fr-FR" sz="1600" dirty="0">
                <a:latin typeface="Arial" panose="020B0604020202020204" pitchFamily="34" charset="0"/>
                <a:cs typeface="Arial" panose="020B0604020202020204" pitchFamily="34" charset="0"/>
              </a:rPr>
              <a:t>médicamenteux systémiques du cancer (TMSC)</a:t>
            </a:r>
          </a:p>
        </p:txBody>
      </p:sp>
      <p:sp>
        <p:nvSpPr>
          <p:cNvPr id="22" name="ZoneTexte 21"/>
          <p:cNvSpPr txBox="1"/>
          <p:nvPr/>
        </p:nvSpPr>
        <p:spPr>
          <a:xfrm>
            <a:off x="6091480" y="4802747"/>
            <a:ext cx="1543917" cy="307777"/>
          </a:xfrm>
          <a:prstGeom prst="rect">
            <a:avLst/>
          </a:prstGeom>
          <a:noFill/>
        </p:spPr>
        <p:txBody>
          <a:bodyPr wrap="square" rtlCol="0">
            <a:spAutoFit/>
          </a:bodyPr>
          <a:lstStyle/>
          <a:p>
            <a:pPr algn="ctr"/>
            <a:r>
              <a:rPr lang="fr-FR" sz="1400" b="1" i="1" dirty="0">
                <a:solidFill>
                  <a:srgbClr val="FF0000"/>
                </a:solidFill>
              </a:rPr>
              <a:t>I-BCL2</a:t>
            </a:r>
          </a:p>
        </p:txBody>
      </p:sp>
      <p:sp>
        <p:nvSpPr>
          <p:cNvPr id="23" name="ZoneTexte 22"/>
          <p:cNvSpPr txBox="1"/>
          <p:nvPr/>
        </p:nvSpPr>
        <p:spPr>
          <a:xfrm>
            <a:off x="4485634" y="4802747"/>
            <a:ext cx="1543917" cy="307777"/>
          </a:xfrm>
          <a:prstGeom prst="rect">
            <a:avLst/>
          </a:prstGeom>
          <a:noFill/>
        </p:spPr>
        <p:txBody>
          <a:bodyPr wrap="square" rtlCol="0">
            <a:spAutoFit/>
          </a:bodyPr>
          <a:lstStyle/>
          <a:p>
            <a:pPr algn="ctr"/>
            <a:r>
              <a:rPr lang="fr-FR" sz="1400" b="1" i="1" dirty="0">
                <a:solidFill>
                  <a:srgbClr val="FF0000"/>
                </a:solidFill>
              </a:rPr>
              <a:t>ITK</a:t>
            </a:r>
          </a:p>
        </p:txBody>
      </p:sp>
      <p:cxnSp>
        <p:nvCxnSpPr>
          <p:cNvPr id="25" name="Connecteur en angle 24"/>
          <p:cNvCxnSpPr>
            <a:stCxn id="4" idx="1"/>
            <a:endCxn id="23" idx="0"/>
          </p:cNvCxnSpPr>
          <p:nvPr/>
        </p:nvCxnSpPr>
        <p:spPr>
          <a:xfrm rot="10800000" flipV="1">
            <a:off x="5257593" y="4407911"/>
            <a:ext cx="253582" cy="394836"/>
          </a:xfrm>
          <a:prstGeom prst="bentConnector2">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8" name="ZoneTexte 17"/>
          <p:cNvSpPr txBox="1"/>
          <p:nvPr/>
        </p:nvSpPr>
        <p:spPr>
          <a:xfrm>
            <a:off x="4964021" y="2093890"/>
            <a:ext cx="2185495"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sz="1600" dirty="0">
                <a:latin typeface="Arial" panose="020B0604020202020204" pitchFamily="34" charset="0"/>
                <a:cs typeface="Arial" panose="020B0604020202020204" pitchFamily="34" charset="0"/>
              </a:rPr>
              <a:t>Hémopathies malignes</a:t>
            </a:r>
          </a:p>
        </p:txBody>
      </p:sp>
      <p:cxnSp>
        <p:nvCxnSpPr>
          <p:cNvPr id="26" name="Connecteur droit avec flèche 25"/>
          <p:cNvCxnSpPr>
            <a:stCxn id="18" idx="2"/>
            <a:endCxn id="17" idx="0"/>
          </p:cNvCxnSpPr>
          <p:nvPr/>
        </p:nvCxnSpPr>
        <p:spPr>
          <a:xfrm>
            <a:off x="6056769" y="2678665"/>
            <a:ext cx="3181" cy="57607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0" name="Connecteur en angle 29"/>
          <p:cNvCxnSpPr>
            <a:stCxn id="4" idx="3"/>
            <a:endCxn id="22" idx="0"/>
          </p:cNvCxnSpPr>
          <p:nvPr/>
        </p:nvCxnSpPr>
        <p:spPr>
          <a:xfrm>
            <a:off x="6602364" y="4407911"/>
            <a:ext cx="261075" cy="394836"/>
          </a:xfrm>
          <a:prstGeom prst="bentConnector2">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117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Introduction</a:t>
            </a:r>
          </a:p>
        </p:txBody>
      </p:sp>
      <p:sp>
        <p:nvSpPr>
          <p:cNvPr id="6" name="Espace réservé du numéro de diapositive 5"/>
          <p:cNvSpPr>
            <a:spLocks noGrp="1"/>
          </p:cNvSpPr>
          <p:nvPr>
            <p:ph type="sldNum" sz="quarter" idx="12"/>
          </p:nvPr>
        </p:nvSpPr>
        <p:spPr>
          <a:xfrm>
            <a:off x="9448800" y="6492875"/>
            <a:ext cx="2743200" cy="365125"/>
          </a:xfrm>
        </p:spPr>
        <p:txBody>
          <a:bodyPr/>
          <a:lstStyle/>
          <a:p>
            <a:fld id="{C0C944F2-A9A0-402F-8EDB-B18248B2E3E3}" type="slidenum">
              <a:rPr lang="fr-FR" b="1" smtClean="0">
                <a:solidFill>
                  <a:schemeClr val="tx1"/>
                </a:solidFill>
              </a:rPr>
              <a:t>3</a:t>
            </a:fld>
            <a:endParaRPr lang="fr-FR" b="1" dirty="0">
              <a:solidFill>
                <a:schemeClr val="tx1"/>
              </a:solidFill>
            </a:endParaRPr>
          </a:p>
        </p:txBody>
      </p:sp>
      <p:grpSp>
        <p:nvGrpSpPr>
          <p:cNvPr id="22" name="Groupe 21"/>
          <p:cNvGrpSpPr/>
          <p:nvPr/>
        </p:nvGrpSpPr>
        <p:grpSpPr>
          <a:xfrm>
            <a:off x="1687286" y="1916935"/>
            <a:ext cx="8817429" cy="1014951"/>
            <a:chOff x="1687286" y="1916935"/>
            <a:chExt cx="8817429" cy="1014951"/>
          </a:xfrm>
        </p:grpSpPr>
        <p:grpSp>
          <p:nvGrpSpPr>
            <p:cNvPr id="5" name="Groupe 4"/>
            <p:cNvGrpSpPr/>
            <p:nvPr/>
          </p:nvGrpSpPr>
          <p:grpSpPr>
            <a:xfrm>
              <a:off x="1687286" y="1916935"/>
              <a:ext cx="8817429" cy="1014951"/>
              <a:chOff x="2002971" y="1916935"/>
              <a:chExt cx="8817429" cy="1014951"/>
            </a:xfrm>
          </p:grpSpPr>
          <p:sp>
            <p:nvSpPr>
              <p:cNvPr id="4" name="Rectangle à coins arrondis 3"/>
              <p:cNvSpPr/>
              <p:nvPr/>
            </p:nvSpPr>
            <p:spPr>
              <a:xfrm>
                <a:off x="2002971" y="1916935"/>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Reconnaissance des EI</a:t>
                </a:r>
              </a:p>
            </p:txBody>
          </p:sp>
          <p:sp>
            <p:nvSpPr>
              <p:cNvPr id="7" name="Rectangle à coins arrondis 6"/>
              <p:cNvSpPr/>
              <p:nvPr/>
            </p:nvSpPr>
            <p:spPr>
              <a:xfrm>
                <a:off x="5119914" y="1916935"/>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Observance thérapeutique</a:t>
                </a:r>
              </a:p>
            </p:txBody>
          </p:sp>
          <p:sp>
            <p:nvSpPr>
              <p:cNvPr id="8" name="Rectangle à coins arrondis 7"/>
              <p:cNvSpPr/>
              <p:nvPr/>
            </p:nvSpPr>
            <p:spPr>
              <a:xfrm>
                <a:off x="8236857" y="1916935"/>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Coordination des soins</a:t>
                </a:r>
              </a:p>
            </p:txBody>
          </p:sp>
        </p:grpSp>
        <p:sp>
          <p:nvSpPr>
            <p:cNvPr id="9" name="Croix 8"/>
            <p:cNvSpPr/>
            <p:nvPr/>
          </p:nvSpPr>
          <p:spPr>
            <a:xfrm>
              <a:off x="4281715" y="2177667"/>
              <a:ext cx="508000" cy="493485"/>
            </a:xfrm>
            <a:prstGeom prst="plus">
              <a:avLst>
                <a:gd name="adj" fmla="val 32721"/>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0" name="Croix 9"/>
            <p:cNvSpPr/>
            <p:nvPr/>
          </p:nvSpPr>
          <p:spPr>
            <a:xfrm>
              <a:off x="7411358" y="2177668"/>
              <a:ext cx="508000" cy="493485"/>
            </a:xfrm>
            <a:prstGeom prst="plus">
              <a:avLst>
                <a:gd name="adj" fmla="val 32721"/>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grpSp>
      <p:sp>
        <p:nvSpPr>
          <p:cNvPr id="11" name="Rectangle à coins arrondis 10"/>
          <p:cNvSpPr/>
          <p:nvPr/>
        </p:nvSpPr>
        <p:spPr>
          <a:xfrm>
            <a:off x="1698172" y="3451628"/>
            <a:ext cx="8806543" cy="10149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Consultations pluridisciplinaires (CPD)</a:t>
            </a:r>
          </a:p>
        </p:txBody>
      </p:sp>
      <p:grpSp>
        <p:nvGrpSpPr>
          <p:cNvPr id="15" name="Groupe 14"/>
          <p:cNvGrpSpPr/>
          <p:nvPr/>
        </p:nvGrpSpPr>
        <p:grpSpPr>
          <a:xfrm>
            <a:off x="1687285" y="5081851"/>
            <a:ext cx="8817429" cy="1014951"/>
            <a:chOff x="2002971" y="1916935"/>
            <a:chExt cx="8817429" cy="1014951"/>
          </a:xfrm>
        </p:grpSpPr>
        <p:sp>
          <p:nvSpPr>
            <p:cNvPr id="16" name="Rectangle à coins arrondis 15"/>
            <p:cNvSpPr/>
            <p:nvPr/>
          </p:nvSpPr>
          <p:spPr>
            <a:xfrm>
              <a:off x="2002971" y="1916935"/>
              <a:ext cx="4154714"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Implication du patient dans sa prise en charge</a:t>
              </a:r>
            </a:p>
          </p:txBody>
        </p:sp>
        <p:sp>
          <p:nvSpPr>
            <p:cNvPr id="18" name="Rectangle à coins arrondis 17"/>
            <p:cNvSpPr/>
            <p:nvPr/>
          </p:nvSpPr>
          <p:spPr>
            <a:xfrm>
              <a:off x="6665685" y="1916935"/>
              <a:ext cx="4154715"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Renforcer la coordination Ville / Hôpital</a:t>
              </a:r>
            </a:p>
          </p:txBody>
        </p:sp>
      </p:grpSp>
      <p:sp>
        <p:nvSpPr>
          <p:cNvPr id="20" name="Croix 19"/>
          <p:cNvSpPr/>
          <p:nvPr/>
        </p:nvSpPr>
        <p:spPr>
          <a:xfrm>
            <a:off x="5841999" y="5342583"/>
            <a:ext cx="508000" cy="493485"/>
          </a:xfrm>
          <a:prstGeom prst="plus">
            <a:avLst>
              <a:gd name="adj" fmla="val 32721"/>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cxnSp>
        <p:nvCxnSpPr>
          <p:cNvPr id="24" name="Connecteur en angle 23"/>
          <p:cNvCxnSpPr>
            <a:stCxn id="11" idx="2"/>
            <a:endCxn id="16" idx="0"/>
          </p:cNvCxnSpPr>
          <p:nvPr/>
        </p:nvCxnSpPr>
        <p:spPr>
          <a:xfrm rot="5400000">
            <a:off x="4625407" y="3605814"/>
            <a:ext cx="615272" cy="2336802"/>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5" name="Connecteur en angle 24"/>
          <p:cNvCxnSpPr>
            <a:stCxn id="11" idx="2"/>
            <a:endCxn id="18" idx="0"/>
          </p:cNvCxnSpPr>
          <p:nvPr/>
        </p:nvCxnSpPr>
        <p:spPr>
          <a:xfrm rot="16200000" flipH="1">
            <a:off x="6956764" y="3611258"/>
            <a:ext cx="615272" cy="2325913"/>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pic>
        <p:nvPicPr>
          <p:cNvPr id="28" name="Imag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840" y="3276749"/>
            <a:ext cx="1112889" cy="790151"/>
          </a:xfrm>
          <a:prstGeom prst="rect">
            <a:avLst/>
          </a:prstGeom>
          <a:ln w="12700">
            <a:solidFill>
              <a:schemeClr val="tx1"/>
            </a:solidFill>
          </a:ln>
        </p:spPr>
      </p:pic>
    </p:spTree>
    <p:extLst>
      <p:ext uri="{BB962C8B-B14F-4D97-AF65-F5344CB8AC3E}">
        <p14:creationId xmlns:p14="http://schemas.microsoft.com/office/powerpoint/2010/main" val="30058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Matériel et méthodes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4</a:t>
            </a:fld>
            <a:endParaRPr lang="fr-FR" b="1" dirty="0">
              <a:solidFill>
                <a:schemeClr val="tx1"/>
              </a:solidFill>
            </a:endParaRPr>
          </a:p>
        </p:txBody>
      </p:sp>
      <p:grpSp>
        <p:nvGrpSpPr>
          <p:cNvPr id="20" name="Groupe 19"/>
          <p:cNvGrpSpPr/>
          <p:nvPr/>
        </p:nvGrpSpPr>
        <p:grpSpPr>
          <a:xfrm>
            <a:off x="2542264" y="2188829"/>
            <a:ext cx="7107472" cy="2480342"/>
            <a:chOff x="2040483" y="2355221"/>
            <a:chExt cx="7107472" cy="2480342"/>
          </a:xfrm>
        </p:grpSpPr>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1057" y="2397994"/>
              <a:ext cx="1023787" cy="1023787"/>
            </a:xfrm>
            <a:prstGeom prst="rect">
              <a:avLst/>
            </a:prstGeom>
          </p:spPr>
        </p:pic>
        <p:sp>
          <p:nvSpPr>
            <p:cNvPr id="6" name="ZoneTexte 5"/>
            <p:cNvSpPr txBox="1"/>
            <p:nvPr/>
          </p:nvSpPr>
          <p:spPr>
            <a:xfrm>
              <a:off x="2228219" y="2666130"/>
              <a:ext cx="1508536" cy="379542"/>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Janvier 2025</a:t>
              </a:r>
            </a:p>
          </p:txBody>
        </p:sp>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1057" y="3811776"/>
              <a:ext cx="1023787" cy="1023787"/>
            </a:xfrm>
            <a:prstGeom prst="rect">
              <a:avLst/>
            </a:prstGeom>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64084" y="3784526"/>
              <a:ext cx="1046400" cy="1046400"/>
            </a:xfrm>
            <a:prstGeom prst="rect">
              <a:avLst/>
            </a:prstGeom>
          </p:spPr>
        </p:pic>
        <p:sp>
          <p:nvSpPr>
            <p:cNvPr id="10" name="ZoneTexte 9"/>
            <p:cNvSpPr txBox="1"/>
            <p:nvPr/>
          </p:nvSpPr>
          <p:spPr>
            <a:xfrm>
              <a:off x="2040483" y="4000503"/>
              <a:ext cx="1884007" cy="646331"/>
            </a:xfrm>
            <a:prstGeom prst="rect">
              <a:avLst/>
            </a:prstGeom>
            <a:noFill/>
          </p:spPr>
          <p:txBody>
            <a:bodyPr wrap="square" rtlCol="0">
              <a:spAutoFit/>
            </a:bodyPr>
            <a:lstStyle/>
            <a:p>
              <a:pPr algn="ctr"/>
              <a:r>
                <a:rPr lang="fr-FR" dirty="0">
                  <a:latin typeface="Arial" panose="020B0604020202020204" pitchFamily="34" charset="0"/>
                  <a:cs typeface="Arial" panose="020B0604020202020204" pitchFamily="34" charset="0"/>
                </a:rPr>
                <a:t>Initiation de ITK ou I-BCL2</a:t>
              </a:r>
            </a:p>
          </p:txBody>
        </p:sp>
        <p:sp>
          <p:nvSpPr>
            <p:cNvPr id="11" name="ZoneTexte 10"/>
            <p:cNvSpPr txBox="1"/>
            <p:nvPr/>
          </p:nvSpPr>
          <p:spPr>
            <a:xfrm>
              <a:off x="7478008" y="3984560"/>
              <a:ext cx="1668148" cy="646331"/>
            </a:xfrm>
            <a:prstGeom prst="rect">
              <a:avLst/>
            </a:prstGeom>
            <a:noFill/>
          </p:spPr>
          <p:txBody>
            <a:bodyPr wrap="square" rtlCol="0">
              <a:spAutoFit/>
            </a:bodyPr>
            <a:lstStyle/>
            <a:p>
              <a:pPr algn="ctr"/>
              <a:r>
                <a:rPr lang="fr-FR" dirty="0">
                  <a:latin typeface="Arial" panose="020B0604020202020204" pitchFamily="34" charset="0"/>
                  <a:cs typeface="Arial" panose="020B0604020202020204" pitchFamily="34" charset="0"/>
                </a:rPr>
                <a:t>Hémopathies malignes</a:t>
              </a:r>
            </a:p>
          </p:txBody>
        </p:sp>
        <p:pic>
          <p:nvPicPr>
            <p:cNvPr id="12" name="Imag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9499" y="2355221"/>
              <a:ext cx="1001360" cy="1001360"/>
            </a:xfrm>
            <a:prstGeom prst="rect">
              <a:avLst/>
            </a:prstGeom>
          </p:spPr>
        </p:pic>
        <p:sp>
          <p:nvSpPr>
            <p:cNvPr id="13" name="ZoneTexte 12"/>
            <p:cNvSpPr txBox="1"/>
            <p:nvPr/>
          </p:nvSpPr>
          <p:spPr>
            <a:xfrm>
              <a:off x="7478008" y="2586721"/>
              <a:ext cx="1669947" cy="646331"/>
            </a:xfrm>
            <a:prstGeom prst="rect">
              <a:avLst/>
            </a:prstGeom>
            <a:noFill/>
          </p:spPr>
          <p:txBody>
            <a:bodyPr wrap="square" rtlCol="0">
              <a:spAutoFit/>
            </a:bodyPr>
            <a:lstStyle/>
            <a:p>
              <a:pPr algn="ctr"/>
              <a:r>
                <a:rPr lang="fr-FR" dirty="0">
                  <a:latin typeface="Arial" panose="020B0604020202020204" pitchFamily="34" charset="0"/>
                  <a:cs typeface="Arial" panose="020B0604020202020204" pitchFamily="34" charset="0"/>
                </a:rPr>
                <a:t>Hôpital de jour médical</a:t>
              </a:r>
            </a:p>
          </p:txBody>
        </p:sp>
      </p:grpSp>
      <p:sp>
        <p:nvSpPr>
          <p:cNvPr id="21" name="Rectangle à coins arrondis 20"/>
          <p:cNvSpPr/>
          <p:nvPr/>
        </p:nvSpPr>
        <p:spPr>
          <a:xfrm>
            <a:off x="1692728" y="5070739"/>
            <a:ext cx="8806543" cy="10149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 Parcours Thérapies orales »</a:t>
            </a:r>
          </a:p>
        </p:txBody>
      </p:sp>
    </p:spTree>
    <p:extLst>
      <p:ext uri="{BB962C8B-B14F-4D97-AF65-F5344CB8AC3E}">
        <p14:creationId xmlns:p14="http://schemas.microsoft.com/office/powerpoint/2010/main" val="535296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Matériel et méthodes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5</a:t>
            </a:fld>
            <a:endParaRPr lang="fr-FR" b="1" dirty="0">
              <a:solidFill>
                <a:schemeClr val="tx1"/>
              </a:solidFill>
            </a:endParaRPr>
          </a:p>
        </p:txBody>
      </p:sp>
      <p:graphicFrame>
        <p:nvGraphicFramePr>
          <p:cNvPr id="22" name="Tableau 21"/>
          <p:cNvGraphicFramePr>
            <a:graphicFrameLocks noGrp="1"/>
          </p:cNvGraphicFramePr>
          <p:nvPr>
            <p:extLst>
              <p:ext uri="{D42A27DB-BD31-4B8C-83A1-F6EECF244321}">
                <p14:modId xmlns:p14="http://schemas.microsoft.com/office/powerpoint/2010/main" val="3333648774"/>
              </p:ext>
            </p:extLst>
          </p:nvPr>
        </p:nvGraphicFramePr>
        <p:xfrm>
          <a:off x="582588" y="2145235"/>
          <a:ext cx="3776953" cy="936578"/>
        </p:xfrm>
        <a:graphic>
          <a:graphicData uri="http://schemas.openxmlformats.org/drawingml/2006/table">
            <a:tbl>
              <a:tblPr firstRow="1" bandRow="1">
                <a:tableStyleId>{2D5ABB26-0587-4C30-8999-92F81FD0307C}</a:tableStyleId>
              </a:tblPr>
              <a:tblGrid>
                <a:gridCol w="3776953">
                  <a:extLst>
                    <a:ext uri="{9D8B030D-6E8A-4147-A177-3AD203B41FA5}">
                      <a16:colId xmlns:a16="http://schemas.microsoft.com/office/drawing/2014/main" val="2971676919"/>
                    </a:ext>
                  </a:extLst>
                </a:gridCol>
              </a:tblGrid>
              <a:tr h="468289">
                <a:tc>
                  <a:txBody>
                    <a:bodyPr/>
                    <a:lstStyle/>
                    <a:p>
                      <a:pPr algn="r"/>
                      <a:r>
                        <a:rPr lang="fr-FR" sz="1600" dirty="0">
                          <a:latin typeface="Arial" panose="020B0604020202020204" pitchFamily="34" charset="0"/>
                          <a:cs typeface="Arial" panose="020B0604020202020204" pitchFamily="34" charset="0"/>
                        </a:rPr>
                        <a:t>Prescription du TMSC</a:t>
                      </a:r>
                    </a:p>
                  </a:txBody>
                  <a:tcPr/>
                </a:tc>
                <a:extLst>
                  <a:ext uri="{0D108BD9-81ED-4DB2-BD59-A6C34878D82A}">
                    <a16:rowId xmlns:a16="http://schemas.microsoft.com/office/drawing/2014/main" val="3471186715"/>
                  </a:ext>
                </a:extLst>
              </a:tr>
              <a:tr h="468289">
                <a:tc>
                  <a:txBody>
                    <a:bodyPr/>
                    <a:lstStyle/>
                    <a:p>
                      <a:pPr marL="0" indent="0" algn="r">
                        <a:lnSpc>
                          <a:spcPct val="100000"/>
                        </a:lnSpc>
                        <a:buNone/>
                      </a:pPr>
                      <a:r>
                        <a:rPr lang="fr-FR" sz="1600" dirty="0">
                          <a:latin typeface="Arial" panose="020B0604020202020204" pitchFamily="34" charset="0"/>
                          <a:cs typeface="Arial" panose="020B0604020202020204" pitchFamily="34" charset="0"/>
                        </a:rPr>
                        <a:t>Rédaction du compte-rendu médical</a:t>
                      </a:r>
                    </a:p>
                  </a:txBody>
                  <a:tcPr/>
                </a:tc>
                <a:extLst>
                  <a:ext uri="{0D108BD9-81ED-4DB2-BD59-A6C34878D82A}">
                    <a16:rowId xmlns:a16="http://schemas.microsoft.com/office/drawing/2014/main" val="3987852094"/>
                  </a:ext>
                </a:extLst>
              </a:tr>
            </a:tbl>
          </a:graphicData>
        </a:graphic>
      </p:graphicFrame>
      <p:graphicFrame>
        <p:nvGraphicFramePr>
          <p:cNvPr id="23" name="Tableau 22"/>
          <p:cNvGraphicFramePr>
            <a:graphicFrameLocks noGrp="1"/>
          </p:cNvGraphicFramePr>
          <p:nvPr>
            <p:extLst>
              <p:ext uri="{D42A27DB-BD31-4B8C-83A1-F6EECF244321}">
                <p14:modId xmlns:p14="http://schemas.microsoft.com/office/powerpoint/2010/main" val="2519778927"/>
              </p:ext>
            </p:extLst>
          </p:nvPr>
        </p:nvGraphicFramePr>
        <p:xfrm>
          <a:off x="7835409" y="2021454"/>
          <a:ext cx="3721528" cy="1158240"/>
        </p:xfrm>
        <a:graphic>
          <a:graphicData uri="http://schemas.openxmlformats.org/drawingml/2006/table">
            <a:tbl>
              <a:tblPr firstRow="1" bandRow="1">
                <a:tableStyleId>{2D5ABB26-0587-4C30-8999-92F81FD0307C}</a:tableStyleId>
              </a:tblPr>
              <a:tblGrid>
                <a:gridCol w="3721528">
                  <a:extLst>
                    <a:ext uri="{9D8B030D-6E8A-4147-A177-3AD203B41FA5}">
                      <a16:colId xmlns:a16="http://schemas.microsoft.com/office/drawing/2014/main" val="2971676919"/>
                    </a:ext>
                  </a:extLst>
                </a:gridCol>
              </a:tblGrid>
              <a:tr h="468289">
                <a:tc>
                  <a:txBody>
                    <a:bodyPr/>
                    <a:lstStyle/>
                    <a:p>
                      <a:r>
                        <a:rPr lang="fr-FR" sz="1600" dirty="0">
                          <a:latin typeface="Arial" panose="020B0604020202020204" pitchFamily="34" charset="0"/>
                          <a:cs typeface="Arial" panose="020B0604020202020204" pitchFamily="34" charset="0"/>
                        </a:rPr>
                        <a:t>Réalisation d’un plan personnalisé de soins</a:t>
                      </a:r>
                    </a:p>
                  </a:txBody>
                  <a:tcPr/>
                </a:tc>
                <a:extLst>
                  <a:ext uri="{0D108BD9-81ED-4DB2-BD59-A6C34878D82A}">
                    <a16:rowId xmlns:a16="http://schemas.microsoft.com/office/drawing/2014/main" val="3471186715"/>
                  </a:ext>
                </a:extLst>
              </a:tr>
              <a:tr h="468289">
                <a:tc>
                  <a:txBody>
                    <a:bodyPr/>
                    <a:lstStyle/>
                    <a:p>
                      <a:pPr marL="0" indent="0">
                        <a:buNone/>
                      </a:pPr>
                      <a:r>
                        <a:rPr lang="fr-FR" sz="1600" dirty="0">
                          <a:latin typeface="Arial" panose="020B0604020202020204" pitchFamily="34" charset="0"/>
                          <a:cs typeface="Arial" panose="020B0604020202020204" pitchFamily="34" charset="0"/>
                        </a:rPr>
                        <a:t>Information relative aux examens de surveillances à venir.</a:t>
                      </a:r>
                    </a:p>
                  </a:txBody>
                  <a:tcPr/>
                </a:tc>
                <a:extLst>
                  <a:ext uri="{0D108BD9-81ED-4DB2-BD59-A6C34878D82A}">
                    <a16:rowId xmlns:a16="http://schemas.microsoft.com/office/drawing/2014/main" val="3987852094"/>
                  </a:ext>
                </a:extLst>
              </a:tr>
            </a:tbl>
          </a:graphicData>
        </a:graphic>
      </p:graphicFrame>
      <p:graphicFrame>
        <p:nvGraphicFramePr>
          <p:cNvPr id="24" name="Tableau 23"/>
          <p:cNvGraphicFramePr>
            <a:graphicFrameLocks noGrp="1"/>
          </p:cNvGraphicFramePr>
          <p:nvPr>
            <p:extLst>
              <p:ext uri="{D42A27DB-BD31-4B8C-83A1-F6EECF244321}">
                <p14:modId xmlns:p14="http://schemas.microsoft.com/office/powerpoint/2010/main" val="1424598968"/>
              </p:ext>
            </p:extLst>
          </p:nvPr>
        </p:nvGraphicFramePr>
        <p:xfrm>
          <a:off x="4074236" y="5227180"/>
          <a:ext cx="4030650" cy="822960"/>
        </p:xfrm>
        <a:graphic>
          <a:graphicData uri="http://schemas.openxmlformats.org/drawingml/2006/table">
            <a:tbl>
              <a:tblPr firstRow="1" bandRow="1">
                <a:tableStyleId>{2D5ABB26-0587-4C30-8999-92F81FD0307C}</a:tableStyleId>
              </a:tblPr>
              <a:tblGrid>
                <a:gridCol w="4030650">
                  <a:extLst>
                    <a:ext uri="{9D8B030D-6E8A-4147-A177-3AD203B41FA5}">
                      <a16:colId xmlns:a16="http://schemas.microsoft.com/office/drawing/2014/main" val="2971676919"/>
                    </a:ext>
                  </a:extLst>
                </a:gridCol>
              </a:tblGrid>
              <a:tr h="468289">
                <a:tc>
                  <a:txBody>
                    <a:bodyPr/>
                    <a:lstStyle/>
                    <a:p>
                      <a:pPr marL="0" indent="0" algn="ctr">
                        <a:buNone/>
                      </a:pPr>
                      <a:r>
                        <a:rPr lang="fr-FR" sz="1600" dirty="0">
                          <a:latin typeface="Arial" panose="020B0604020202020204" pitchFamily="34" charset="0"/>
                          <a:cs typeface="Arial" panose="020B0604020202020204" pitchFamily="34" charset="0"/>
                        </a:rPr>
                        <a:t>Selon les besoins d’autres professionnels peuvent être sollicités (psychologue, assistant social, diététicien). </a:t>
                      </a:r>
                    </a:p>
                  </a:txBody>
                  <a:tcPr/>
                </a:tc>
                <a:extLst>
                  <a:ext uri="{0D108BD9-81ED-4DB2-BD59-A6C34878D82A}">
                    <a16:rowId xmlns:a16="http://schemas.microsoft.com/office/drawing/2014/main" val="3987852094"/>
                  </a:ext>
                </a:extLst>
              </a:tr>
            </a:tbl>
          </a:graphicData>
        </a:graphic>
      </p:graphicFrame>
      <p:pic>
        <p:nvPicPr>
          <p:cNvPr id="16" name="Imag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3780" y="1890686"/>
            <a:ext cx="1445676" cy="1445676"/>
          </a:xfrm>
          <a:prstGeom prst="rect">
            <a:avLst/>
          </a:prstGeom>
          <a:ln>
            <a:noFill/>
          </a:ln>
        </p:spPr>
      </p:pic>
      <p:pic>
        <p:nvPicPr>
          <p:cNvPr id="17" name="Imag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6723" y="3547538"/>
            <a:ext cx="1445677" cy="1445676"/>
          </a:xfrm>
          <a:prstGeom prst="rect">
            <a:avLst/>
          </a:prstGeom>
          <a:ln>
            <a:noFill/>
          </a:ln>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6645" y="1864787"/>
            <a:ext cx="1471575" cy="1471575"/>
          </a:xfrm>
          <a:prstGeom prst="rect">
            <a:avLst/>
          </a:prstGeom>
        </p:spPr>
      </p:pic>
    </p:spTree>
    <p:extLst>
      <p:ext uri="{BB962C8B-B14F-4D97-AF65-F5344CB8AC3E}">
        <p14:creationId xmlns:p14="http://schemas.microsoft.com/office/powerpoint/2010/main" val="32559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Matériel et méthodes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6</a:t>
            </a:fld>
            <a:endParaRPr lang="fr-FR" b="1" dirty="0">
              <a:solidFill>
                <a:schemeClr val="tx1"/>
              </a:solidFill>
            </a:endParaRPr>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3161" y="2612392"/>
            <a:ext cx="1445677" cy="1440238"/>
          </a:xfrm>
          <a:prstGeom prst="rect">
            <a:avLst/>
          </a:prstGeom>
          <a:ln>
            <a:noFill/>
          </a:ln>
        </p:spPr>
      </p:pic>
      <p:sp>
        <p:nvSpPr>
          <p:cNvPr id="3" name="Ellipse 2"/>
          <p:cNvSpPr/>
          <p:nvPr/>
        </p:nvSpPr>
        <p:spPr>
          <a:xfrm>
            <a:off x="8258629" y="1611086"/>
            <a:ext cx="3095171" cy="164011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defRPr/>
            </a:pPr>
            <a:r>
              <a:rPr lang="fr-FR" sz="1600" dirty="0">
                <a:latin typeface="Arial" panose="020B0604020202020204" pitchFamily="34" charset="0"/>
                <a:cs typeface="Arial" panose="020B0604020202020204" pitchFamily="34" charset="0"/>
              </a:rPr>
              <a:t>Rédaction d’un CR  intégré dans le CR final</a:t>
            </a:r>
          </a:p>
        </p:txBody>
      </p:sp>
      <p:sp>
        <p:nvSpPr>
          <p:cNvPr id="15" name="Ellipse 14"/>
          <p:cNvSpPr/>
          <p:nvPr/>
        </p:nvSpPr>
        <p:spPr>
          <a:xfrm>
            <a:off x="8258629" y="3518496"/>
            <a:ext cx="3095171" cy="164011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defRPr/>
            </a:pPr>
            <a:r>
              <a:rPr lang="fr-FR" sz="1600" dirty="0">
                <a:latin typeface="Arial" panose="020B0604020202020204" pitchFamily="34" charset="0"/>
                <a:cs typeface="Arial" panose="020B0604020202020204" pitchFamily="34" charset="0"/>
              </a:rPr>
              <a:t>Evaluation de </a:t>
            </a:r>
            <a:r>
              <a:rPr lang="fr-FR" sz="1600" b="1" dirty="0">
                <a:latin typeface="Arial" panose="020B0604020202020204" pitchFamily="34" charset="0"/>
                <a:cs typeface="Arial" panose="020B0604020202020204" pitchFamily="34" charset="0"/>
              </a:rPr>
              <a:t>l’adhésion thérapeutique</a:t>
            </a:r>
            <a:r>
              <a:rPr lang="fr-FR" sz="1600" dirty="0">
                <a:latin typeface="Arial" panose="020B0604020202020204" pitchFamily="34" charset="0"/>
                <a:cs typeface="Arial" panose="020B0604020202020204" pitchFamily="34" charset="0"/>
              </a:rPr>
              <a:t> et des </a:t>
            </a:r>
            <a:r>
              <a:rPr lang="fr-FR" sz="1600" b="1" dirty="0">
                <a:latin typeface="Arial" panose="020B0604020202020204" pitchFamily="34" charset="0"/>
                <a:cs typeface="Arial" panose="020B0604020202020204" pitchFamily="34" charset="0"/>
              </a:rPr>
              <a:t>connaissances</a:t>
            </a:r>
            <a:r>
              <a:rPr lang="fr-FR" sz="1600" dirty="0">
                <a:latin typeface="Arial" panose="020B0604020202020204" pitchFamily="34" charset="0"/>
                <a:cs typeface="Arial" panose="020B0604020202020204" pitchFamily="34" charset="0"/>
              </a:rPr>
              <a:t> du patient</a:t>
            </a:r>
          </a:p>
        </p:txBody>
      </p:sp>
      <p:sp>
        <p:nvSpPr>
          <p:cNvPr id="18" name="Ellipse 17"/>
          <p:cNvSpPr/>
          <p:nvPr/>
        </p:nvSpPr>
        <p:spPr>
          <a:xfrm>
            <a:off x="4548413" y="4560623"/>
            <a:ext cx="3095171" cy="164011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defRPr/>
            </a:pPr>
            <a:r>
              <a:rPr lang="fr-FR" sz="1600" b="1" dirty="0">
                <a:latin typeface="Arial" panose="020B0604020202020204" pitchFamily="34" charset="0"/>
                <a:cs typeface="Arial" panose="020B0604020202020204" pitchFamily="34" charset="0"/>
              </a:rPr>
              <a:t>Explication</a:t>
            </a:r>
            <a:r>
              <a:rPr lang="fr-FR" sz="1600" dirty="0">
                <a:latin typeface="Arial" panose="020B0604020202020204" pitchFamily="34" charset="0"/>
                <a:cs typeface="Arial" panose="020B0604020202020204" pitchFamily="34" charset="0"/>
              </a:rPr>
              <a:t> et </a:t>
            </a:r>
            <a:r>
              <a:rPr lang="fr-FR" sz="1600" b="1" dirty="0">
                <a:latin typeface="Arial" panose="020B0604020202020204" pitchFamily="34" charset="0"/>
                <a:cs typeface="Arial" panose="020B0604020202020204" pitchFamily="34" charset="0"/>
              </a:rPr>
              <a:t>conseils</a:t>
            </a:r>
            <a:r>
              <a:rPr lang="fr-FR" sz="1600" dirty="0">
                <a:latin typeface="Arial" panose="020B0604020202020204" pitchFamily="34" charset="0"/>
                <a:cs typeface="Arial" panose="020B0604020202020204" pitchFamily="34" charset="0"/>
              </a:rPr>
              <a:t> relatifs au traitement et aux EI potentiels.</a:t>
            </a:r>
          </a:p>
        </p:txBody>
      </p:sp>
      <p:sp>
        <p:nvSpPr>
          <p:cNvPr id="19" name="Ellipse 18"/>
          <p:cNvSpPr/>
          <p:nvPr/>
        </p:nvSpPr>
        <p:spPr>
          <a:xfrm>
            <a:off x="582195" y="3518496"/>
            <a:ext cx="3095171" cy="164011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defRPr/>
            </a:pPr>
            <a:r>
              <a:rPr lang="fr-FR" sz="1600" dirty="0">
                <a:latin typeface="Arial" panose="020B0604020202020204" pitchFamily="34" charset="0"/>
                <a:cs typeface="Arial" panose="020B0604020202020204" pitchFamily="34" charset="0"/>
              </a:rPr>
              <a:t>Analyse des </a:t>
            </a:r>
            <a:r>
              <a:rPr lang="fr-FR" sz="1600" b="1" dirty="0">
                <a:latin typeface="Arial" panose="020B0604020202020204" pitchFamily="34" charset="0"/>
                <a:cs typeface="Arial" panose="020B0604020202020204" pitchFamily="34" charset="0"/>
              </a:rPr>
              <a:t>interactions médicamenteuses </a:t>
            </a:r>
            <a:r>
              <a:rPr lang="fr-FR" sz="1600" dirty="0">
                <a:latin typeface="Arial" panose="020B0604020202020204" pitchFamily="34" charset="0"/>
                <a:cs typeface="Arial" panose="020B0604020202020204" pitchFamily="34" charset="0"/>
              </a:rPr>
              <a:t>potentielles</a:t>
            </a:r>
          </a:p>
        </p:txBody>
      </p:sp>
      <p:sp>
        <p:nvSpPr>
          <p:cNvPr id="20" name="Ellipse 19"/>
          <p:cNvSpPr/>
          <p:nvPr/>
        </p:nvSpPr>
        <p:spPr>
          <a:xfrm>
            <a:off x="582194" y="1611086"/>
            <a:ext cx="3095171" cy="164011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defRPr/>
            </a:pPr>
            <a:r>
              <a:rPr lang="fr-FR" sz="1600" dirty="0">
                <a:latin typeface="Arial" panose="020B0604020202020204" pitchFamily="34" charset="0"/>
                <a:cs typeface="Arial" panose="020B0604020202020204" pitchFamily="34" charset="0"/>
              </a:rPr>
              <a:t>Rédaction du </a:t>
            </a:r>
            <a:r>
              <a:rPr lang="fr-FR" sz="1600" b="1" dirty="0">
                <a:latin typeface="Arial" panose="020B0604020202020204" pitchFamily="34" charset="0"/>
                <a:cs typeface="Arial" panose="020B0604020202020204" pitchFamily="34" charset="0"/>
              </a:rPr>
              <a:t>bilan médicamenteux </a:t>
            </a:r>
            <a:r>
              <a:rPr lang="fr-FR" sz="1600" dirty="0">
                <a:latin typeface="Arial" panose="020B0604020202020204" pitchFamily="34" charset="0"/>
                <a:cs typeface="Arial" panose="020B0604020202020204" pitchFamily="34" charset="0"/>
              </a:rPr>
              <a:t>(BM)</a:t>
            </a:r>
            <a:endParaRPr lang="fr-FR" sz="1600" dirty="0"/>
          </a:p>
        </p:txBody>
      </p:sp>
    </p:spTree>
    <p:extLst>
      <p:ext uri="{BB962C8B-B14F-4D97-AF65-F5344CB8AC3E}">
        <p14:creationId xmlns:p14="http://schemas.microsoft.com/office/powerpoint/2010/main" val="312062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8" grpId="0" animBg="1"/>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Matériel et méthodes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7</a:t>
            </a:fld>
            <a:endParaRPr lang="fr-FR" b="1" dirty="0">
              <a:solidFill>
                <a:schemeClr val="tx1"/>
              </a:solidFill>
            </a:endParaRPr>
          </a:p>
        </p:txBody>
      </p:sp>
      <p:sp>
        <p:nvSpPr>
          <p:cNvPr id="21" name="Espace réservé du contenu 2"/>
          <p:cNvSpPr txBox="1">
            <a:spLocks/>
          </p:cNvSpPr>
          <p:nvPr/>
        </p:nvSpPr>
        <p:spPr>
          <a:xfrm>
            <a:off x="7628643" y="3880713"/>
            <a:ext cx="4405872" cy="8006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r-FR" sz="1800" dirty="0"/>
          </a:p>
        </p:txBody>
      </p:sp>
      <p:sp>
        <p:nvSpPr>
          <p:cNvPr id="27" name="Rectangle à coins arrondis 26"/>
          <p:cNvSpPr/>
          <p:nvPr/>
        </p:nvSpPr>
        <p:spPr>
          <a:xfrm>
            <a:off x="806367" y="3002687"/>
            <a:ext cx="4484264" cy="10149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Evaluation des </a:t>
            </a:r>
            <a:r>
              <a:rPr lang="fr-FR" b="1" dirty="0">
                <a:latin typeface="Arial" panose="020B0604020202020204" pitchFamily="34" charset="0"/>
                <a:cs typeface="Arial" panose="020B0604020202020204" pitchFamily="34" charset="0"/>
              </a:rPr>
              <a:t>Consultations pluridisciplinaires</a:t>
            </a:r>
          </a:p>
        </p:txBody>
      </p:sp>
      <p:sp>
        <p:nvSpPr>
          <p:cNvPr id="28" name="Rectangle à coins arrondis 27"/>
          <p:cNvSpPr/>
          <p:nvPr/>
        </p:nvSpPr>
        <p:spPr>
          <a:xfrm>
            <a:off x="7188592" y="1016006"/>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score de connaissance du traitement (/8)</a:t>
            </a:r>
          </a:p>
        </p:txBody>
      </p:sp>
      <p:sp>
        <p:nvSpPr>
          <p:cNvPr id="29" name="Rectangle à coins arrondis 28"/>
          <p:cNvSpPr/>
          <p:nvPr/>
        </p:nvSpPr>
        <p:spPr>
          <a:xfrm>
            <a:off x="7188592" y="2230536"/>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score de </a:t>
            </a:r>
            <a:r>
              <a:rPr lang="fr-FR" dirty="0" err="1">
                <a:latin typeface="Arial" panose="020B0604020202020204" pitchFamily="34" charset="0"/>
                <a:cs typeface="Arial" panose="020B0604020202020204" pitchFamily="34" charset="0"/>
              </a:rPr>
              <a:t>Girerd</a:t>
            </a:r>
            <a:r>
              <a:rPr lang="fr-FR" dirty="0">
                <a:latin typeface="Arial" panose="020B0604020202020204" pitchFamily="34" charset="0"/>
                <a:cs typeface="Arial" panose="020B0604020202020204" pitchFamily="34" charset="0"/>
              </a:rPr>
              <a:t> (/6)</a:t>
            </a:r>
          </a:p>
        </p:txBody>
      </p:sp>
      <p:sp>
        <p:nvSpPr>
          <p:cNvPr id="30" name="Rectangle à coins arrondis 29"/>
          <p:cNvSpPr/>
          <p:nvPr/>
        </p:nvSpPr>
        <p:spPr>
          <a:xfrm>
            <a:off x="7188592" y="3445066"/>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Questionnaire de satisfaction (/10)</a:t>
            </a:r>
          </a:p>
        </p:txBody>
      </p:sp>
      <p:sp>
        <p:nvSpPr>
          <p:cNvPr id="31" name="Rectangle à coins arrondis 30"/>
          <p:cNvSpPr/>
          <p:nvPr/>
        </p:nvSpPr>
        <p:spPr>
          <a:xfrm>
            <a:off x="7188591" y="4659596"/>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Analyse de la valorisation financière</a:t>
            </a:r>
          </a:p>
        </p:txBody>
      </p:sp>
      <p:cxnSp>
        <p:nvCxnSpPr>
          <p:cNvPr id="8" name="Connecteur en angle 7"/>
          <p:cNvCxnSpPr>
            <a:stCxn id="27" idx="3"/>
            <a:endCxn id="28" idx="1"/>
          </p:cNvCxnSpPr>
          <p:nvPr/>
        </p:nvCxnSpPr>
        <p:spPr>
          <a:xfrm flipV="1">
            <a:off x="5290631" y="1523482"/>
            <a:ext cx="1897961" cy="1986681"/>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2" name="Connecteur en angle 31"/>
          <p:cNvCxnSpPr>
            <a:stCxn id="27" idx="3"/>
            <a:endCxn id="29" idx="1"/>
          </p:cNvCxnSpPr>
          <p:nvPr/>
        </p:nvCxnSpPr>
        <p:spPr>
          <a:xfrm flipV="1">
            <a:off x="5290631" y="2738012"/>
            <a:ext cx="1897961" cy="772151"/>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3" name="Connecteur en angle 32"/>
          <p:cNvCxnSpPr>
            <a:stCxn id="27" idx="3"/>
            <a:endCxn id="30" idx="1"/>
          </p:cNvCxnSpPr>
          <p:nvPr/>
        </p:nvCxnSpPr>
        <p:spPr>
          <a:xfrm>
            <a:off x="5290631" y="3510163"/>
            <a:ext cx="1897961" cy="442379"/>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4" name="Connecteur en angle 33"/>
          <p:cNvCxnSpPr>
            <a:stCxn id="27" idx="3"/>
            <a:endCxn id="31" idx="1"/>
          </p:cNvCxnSpPr>
          <p:nvPr/>
        </p:nvCxnSpPr>
        <p:spPr>
          <a:xfrm>
            <a:off x="5290631" y="3510163"/>
            <a:ext cx="1897960" cy="1656909"/>
          </a:xfrm>
          <a:prstGeom prst="bentConnector3">
            <a:avLst/>
          </a:prstGeom>
          <a:ln w="38100">
            <a:tailEnd type="triangle"/>
          </a:ln>
        </p:spPr>
        <p:style>
          <a:lnRef idx="2">
            <a:schemeClr val="accent1"/>
          </a:lnRef>
          <a:fillRef idx="0">
            <a:schemeClr val="accent1"/>
          </a:fillRef>
          <a:effectRef idx="1">
            <a:schemeClr val="accent1"/>
          </a:effectRef>
          <a:fontRef idx="minor">
            <a:schemeClr val="tx1"/>
          </a:fontRef>
        </p:style>
      </p:cxnSp>
      <p:pic>
        <p:nvPicPr>
          <p:cNvPr id="36" name="Imag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9517" y="2156296"/>
            <a:ext cx="1157934" cy="1157934"/>
          </a:xfrm>
          <a:prstGeom prst="rect">
            <a:avLst/>
          </a:prstGeom>
        </p:spPr>
      </p:pic>
      <p:pic>
        <p:nvPicPr>
          <p:cNvPr id="37" name="Imag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85861" y="3432682"/>
            <a:ext cx="1005246" cy="1005246"/>
          </a:xfrm>
          <a:prstGeom prst="rect">
            <a:avLst/>
          </a:prstGeom>
        </p:spPr>
      </p:pic>
      <p:pic>
        <p:nvPicPr>
          <p:cNvPr id="38" name="Imag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77718" y="4659596"/>
            <a:ext cx="1035788" cy="1035788"/>
          </a:xfrm>
          <a:prstGeom prst="rect">
            <a:avLst/>
          </a:prstGeom>
        </p:spPr>
      </p:pic>
      <p:pic>
        <p:nvPicPr>
          <p:cNvPr id="39" name="Imag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77718" y="979905"/>
            <a:ext cx="1000890" cy="1000890"/>
          </a:xfrm>
          <a:prstGeom prst="rect">
            <a:avLst/>
          </a:prstGeom>
        </p:spPr>
      </p:pic>
    </p:spTree>
    <p:extLst>
      <p:ext uri="{BB962C8B-B14F-4D97-AF65-F5344CB8AC3E}">
        <p14:creationId xmlns:p14="http://schemas.microsoft.com/office/powerpoint/2010/main" val="132135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Résultats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8</a:t>
            </a:fld>
            <a:endParaRPr lang="fr-FR" b="1" dirty="0">
              <a:solidFill>
                <a:schemeClr val="tx1"/>
              </a:solidFill>
            </a:endParaRP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12077" y="2081822"/>
            <a:ext cx="1084525" cy="1084525"/>
          </a:xfrm>
          <a:prstGeom prst="rect">
            <a:avLst/>
          </a:prstGeom>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2567" y="2079452"/>
            <a:ext cx="1146107" cy="1146107"/>
          </a:xfrm>
          <a:prstGeom prst="rect">
            <a:avLst/>
          </a:prstGeom>
        </p:spPr>
      </p:pic>
      <p:sp>
        <p:nvSpPr>
          <p:cNvPr id="9" name="Espace réservé du contenu 2"/>
          <p:cNvSpPr txBox="1">
            <a:spLocks/>
          </p:cNvSpPr>
          <p:nvPr/>
        </p:nvSpPr>
        <p:spPr>
          <a:xfrm>
            <a:off x="1813803" y="3199918"/>
            <a:ext cx="2003634" cy="7651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1800" dirty="0"/>
              <a:t>[Janvier-Octobre] </a:t>
            </a:r>
          </a:p>
          <a:p>
            <a:pPr marL="0" indent="0" algn="ctr">
              <a:buNone/>
            </a:pPr>
            <a:r>
              <a:rPr lang="fr-FR" sz="1800" dirty="0"/>
              <a:t>2025</a:t>
            </a:r>
          </a:p>
          <a:p>
            <a:pPr algn="ctr"/>
            <a:endParaRPr lang="fr-FR" sz="1800" dirty="0"/>
          </a:p>
        </p:txBody>
      </p:sp>
      <p:sp>
        <p:nvSpPr>
          <p:cNvPr id="11" name="Espace réservé du contenu 2"/>
          <p:cNvSpPr txBox="1">
            <a:spLocks/>
          </p:cNvSpPr>
          <p:nvPr/>
        </p:nvSpPr>
        <p:spPr>
          <a:xfrm>
            <a:off x="8819227" y="3200836"/>
            <a:ext cx="1077375" cy="37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FF0000"/>
                </a:solidFill>
              </a:rPr>
              <a:t>16</a:t>
            </a:r>
            <a:r>
              <a:rPr lang="fr-FR" sz="1800" dirty="0"/>
              <a:t> CPD</a:t>
            </a:r>
          </a:p>
        </p:txBody>
      </p:sp>
      <p:cxnSp>
        <p:nvCxnSpPr>
          <p:cNvPr id="15" name="Connecteur en angle 14"/>
          <p:cNvCxnSpPr>
            <a:stCxn id="34" idx="2"/>
            <a:endCxn id="29" idx="0"/>
          </p:cNvCxnSpPr>
          <p:nvPr/>
        </p:nvCxnSpPr>
        <p:spPr>
          <a:xfrm rot="16200000" flipH="1">
            <a:off x="6991543" y="2492533"/>
            <a:ext cx="1325856" cy="3116944"/>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7" name="Rectangle à coins arrondis 26"/>
          <p:cNvSpPr/>
          <p:nvPr/>
        </p:nvSpPr>
        <p:spPr>
          <a:xfrm>
            <a:off x="1687285" y="4713933"/>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Âge moyen : </a:t>
            </a:r>
            <a:r>
              <a:rPr lang="fr-FR" b="1" dirty="0">
                <a:solidFill>
                  <a:srgbClr val="FF0000"/>
                </a:solidFill>
                <a:latin typeface="Arial" panose="020B0604020202020204" pitchFamily="34" charset="0"/>
                <a:cs typeface="Arial" panose="020B0604020202020204" pitchFamily="34" charset="0"/>
              </a:rPr>
              <a:t>74,8</a:t>
            </a:r>
            <a:r>
              <a:rPr lang="fr-FR" dirty="0">
                <a:latin typeface="Arial" panose="020B0604020202020204" pitchFamily="34" charset="0"/>
                <a:cs typeface="Arial" panose="020B0604020202020204" pitchFamily="34" charset="0"/>
              </a:rPr>
              <a:t> ans</a:t>
            </a:r>
          </a:p>
        </p:txBody>
      </p:sp>
      <p:sp>
        <p:nvSpPr>
          <p:cNvPr id="28" name="Rectangle à coins arrondis 27"/>
          <p:cNvSpPr/>
          <p:nvPr/>
        </p:nvSpPr>
        <p:spPr>
          <a:xfrm>
            <a:off x="4804228" y="4713933"/>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a:latin typeface="Arial" panose="020B0604020202020204" pitchFamily="34" charset="0"/>
                <a:cs typeface="Arial" panose="020B0604020202020204" pitchFamily="34" charset="0"/>
              </a:rPr>
              <a:t>10 hommes</a:t>
            </a:r>
          </a:p>
          <a:p>
            <a:pPr algn="ctr"/>
            <a:r>
              <a:rPr lang="fr-FR" dirty="0">
                <a:latin typeface="Arial" panose="020B0604020202020204" pitchFamily="34" charset="0"/>
                <a:cs typeface="Arial" panose="020B0604020202020204" pitchFamily="34" charset="0"/>
              </a:rPr>
              <a:t>6 femmes</a:t>
            </a:r>
          </a:p>
        </p:txBody>
      </p:sp>
      <p:sp>
        <p:nvSpPr>
          <p:cNvPr id="29" name="Rectangle à coins arrondis 28"/>
          <p:cNvSpPr/>
          <p:nvPr/>
        </p:nvSpPr>
        <p:spPr>
          <a:xfrm>
            <a:off x="7921171" y="4713933"/>
            <a:ext cx="2583543" cy="10149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err="1">
                <a:solidFill>
                  <a:srgbClr val="FF0000"/>
                </a:solidFill>
                <a:latin typeface="Arial" panose="020B0604020202020204" pitchFamily="34" charset="0"/>
                <a:cs typeface="Arial" panose="020B0604020202020204" pitchFamily="34" charset="0"/>
              </a:rPr>
              <a:t>Vénétoclax</a:t>
            </a:r>
            <a:r>
              <a:rPr lang="fr-FR" dirty="0">
                <a:latin typeface="Arial" panose="020B0604020202020204" pitchFamily="34" charset="0"/>
                <a:cs typeface="Arial" panose="020B0604020202020204" pitchFamily="34" charset="0"/>
              </a:rPr>
              <a:t> (56%)</a:t>
            </a:r>
          </a:p>
          <a:p>
            <a:pPr algn="ctr"/>
            <a:r>
              <a:rPr lang="fr-FR" dirty="0">
                <a:latin typeface="Arial" panose="020B0604020202020204" pitchFamily="34" charset="0"/>
                <a:cs typeface="Arial" panose="020B0604020202020204" pitchFamily="34" charset="0"/>
              </a:rPr>
              <a:t>Autres ITK (44%)</a:t>
            </a:r>
          </a:p>
        </p:txBody>
      </p:sp>
      <p:sp>
        <p:nvSpPr>
          <p:cNvPr id="34" name="Rectangle à coins arrondis 33"/>
          <p:cNvSpPr/>
          <p:nvPr/>
        </p:nvSpPr>
        <p:spPr>
          <a:xfrm>
            <a:off x="3853867" y="2373126"/>
            <a:ext cx="4484264" cy="10149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a:latin typeface="Arial" panose="020B0604020202020204" pitchFamily="34" charset="0"/>
                <a:cs typeface="Arial" panose="020B0604020202020204" pitchFamily="34" charset="0"/>
              </a:rPr>
              <a:t>Consultations pluridisciplinaires</a:t>
            </a:r>
          </a:p>
        </p:txBody>
      </p:sp>
      <p:cxnSp>
        <p:nvCxnSpPr>
          <p:cNvPr id="35" name="Connecteur en angle 34"/>
          <p:cNvCxnSpPr>
            <a:stCxn id="34" idx="2"/>
            <a:endCxn id="27" idx="0"/>
          </p:cNvCxnSpPr>
          <p:nvPr/>
        </p:nvCxnSpPr>
        <p:spPr>
          <a:xfrm rot="5400000">
            <a:off x="3874600" y="2492534"/>
            <a:ext cx="1325856" cy="3116942"/>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1" name="Connecteur droit avec flèche 40"/>
          <p:cNvCxnSpPr>
            <a:stCxn id="34" idx="2"/>
            <a:endCxn id="28" idx="0"/>
          </p:cNvCxnSpPr>
          <p:nvPr/>
        </p:nvCxnSpPr>
        <p:spPr>
          <a:xfrm>
            <a:off x="6095999" y="3388077"/>
            <a:ext cx="1" cy="132585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31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Résultats</a:t>
            </a:r>
          </a:p>
        </p:txBody>
      </p:sp>
      <p:sp>
        <p:nvSpPr>
          <p:cNvPr id="7" name="Espace réservé du numéro de diapositive 5"/>
          <p:cNvSpPr txBox="1">
            <a:spLocks/>
          </p:cNvSpPr>
          <p:nvPr/>
        </p:nvSpPr>
        <p:spPr>
          <a:xfrm>
            <a:off x="9448800" y="649287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b="0" i="0" kern="1200">
                <a:solidFill>
                  <a:schemeClr val="tx1">
                    <a:tint val="82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C944F2-A9A0-402F-8EDB-B18248B2E3E3}" type="slidenum">
              <a:rPr lang="fr-FR" b="1" smtClean="0">
                <a:solidFill>
                  <a:schemeClr val="tx1"/>
                </a:solidFill>
              </a:rPr>
              <a:pPr/>
              <a:t>9</a:t>
            </a:fld>
            <a:endParaRPr lang="fr-FR" b="1" dirty="0">
              <a:solidFill>
                <a:schemeClr val="tx1"/>
              </a:solidFill>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1636" y="4997750"/>
            <a:ext cx="940898" cy="940898"/>
          </a:xfrm>
          <a:prstGeom prst="rect">
            <a:avLst/>
          </a:prstGeom>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542" y="4849658"/>
            <a:ext cx="1213208" cy="1213208"/>
          </a:xfrm>
          <a:prstGeom prst="rect">
            <a:avLst/>
          </a:prstGeom>
        </p:spPr>
      </p:pic>
      <p:graphicFrame>
        <p:nvGraphicFramePr>
          <p:cNvPr id="12" name="Tableau 11"/>
          <p:cNvGraphicFramePr>
            <a:graphicFrameLocks noGrp="1"/>
          </p:cNvGraphicFramePr>
          <p:nvPr>
            <p:extLst>
              <p:ext uri="{D42A27DB-BD31-4B8C-83A1-F6EECF244321}">
                <p14:modId xmlns:p14="http://schemas.microsoft.com/office/powerpoint/2010/main" val="527283396"/>
              </p:ext>
            </p:extLst>
          </p:nvPr>
        </p:nvGraphicFramePr>
        <p:xfrm>
          <a:off x="916542" y="3520262"/>
          <a:ext cx="4891087" cy="1112520"/>
        </p:xfrm>
        <a:graphic>
          <a:graphicData uri="http://schemas.openxmlformats.org/drawingml/2006/table">
            <a:tbl>
              <a:tblPr firstRow="1" bandRow="1">
                <a:tableStyleId>{D7AC3CCA-C797-4891-BE02-D94E43425B78}</a:tableStyleId>
              </a:tblPr>
              <a:tblGrid>
                <a:gridCol w="3317463">
                  <a:extLst>
                    <a:ext uri="{9D8B030D-6E8A-4147-A177-3AD203B41FA5}">
                      <a16:colId xmlns:a16="http://schemas.microsoft.com/office/drawing/2014/main" val="1764832741"/>
                    </a:ext>
                  </a:extLst>
                </a:gridCol>
                <a:gridCol w="1573624">
                  <a:extLst>
                    <a:ext uri="{9D8B030D-6E8A-4147-A177-3AD203B41FA5}">
                      <a16:colId xmlns:a16="http://schemas.microsoft.com/office/drawing/2014/main" val="154571790"/>
                    </a:ext>
                  </a:extLst>
                </a:gridCol>
              </a:tblGrid>
              <a:tr h="370840">
                <a:tc>
                  <a:txBody>
                    <a:bodyPr/>
                    <a:lstStyle/>
                    <a:p>
                      <a:r>
                        <a:rPr lang="fr-FR" b="0" dirty="0">
                          <a:latin typeface="Arial" panose="020B0604020202020204" pitchFamily="34" charset="0"/>
                          <a:cs typeface="Arial" panose="020B0604020202020204" pitchFamily="34" charset="0"/>
                        </a:rPr>
                        <a:t>Bilan médicamenteux</a:t>
                      </a:r>
                    </a:p>
                  </a:txBody>
                  <a:tcPr/>
                </a:tc>
                <a:tc>
                  <a:txBody>
                    <a:bodyPr/>
                    <a:lstStyle/>
                    <a:p>
                      <a:r>
                        <a:rPr lang="fr-FR" b="0" dirty="0">
                          <a:latin typeface="Arial" panose="020B0604020202020204" pitchFamily="34" charset="0"/>
                          <a:cs typeface="Arial" panose="020B0604020202020204" pitchFamily="34" charset="0"/>
                        </a:rPr>
                        <a:t>45 minutes</a:t>
                      </a:r>
                    </a:p>
                  </a:txBody>
                  <a:tcPr/>
                </a:tc>
                <a:extLst>
                  <a:ext uri="{0D108BD9-81ED-4DB2-BD59-A6C34878D82A}">
                    <a16:rowId xmlns:a16="http://schemas.microsoft.com/office/drawing/2014/main" val="3387867704"/>
                  </a:ext>
                </a:extLst>
              </a:tr>
              <a:tr h="370840">
                <a:tc>
                  <a:txBody>
                    <a:bodyPr/>
                    <a:lstStyle/>
                    <a:p>
                      <a:r>
                        <a:rPr lang="fr-FR" b="0" dirty="0">
                          <a:latin typeface="Arial" panose="020B0604020202020204" pitchFamily="34" charset="0"/>
                          <a:cs typeface="Arial" panose="020B0604020202020204" pitchFamily="34" charset="0"/>
                        </a:rPr>
                        <a:t>Entretiens pharmaceutiques</a:t>
                      </a:r>
                    </a:p>
                  </a:txBody>
                  <a:tcPr/>
                </a:tc>
                <a:tc>
                  <a:txBody>
                    <a:bodyPr/>
                    <a:lstStyle/>
                    <a:p>
                      <a:r>
                        <a:rPr lang="fr-FR" b="0" dirty="0">
                          <a:latin typeface="Arial" panose="020B0604020202020204" pitchFamily="34" charset="0"/>
                          <a:cs typeface="Arial" panose="020B0604020202020204" pitchFamily="34" charset="0"/>
                        </a:rPr>
                        <a:t>40 minutes</a:t>
                      </a:r>
                    </a:p>
                  </a:txBody>
                  <a:tcPr/>
                </a:tc>
                <a:extLst>
                  <a:ext uri="{0D108BD9-81ED-4DB2-BD59-A6C34878D82A}">
                    <a16:rowId xmlns:a16="http://schemas.microsoft.com/office/drawing/2014/main" val="19219642"/>
                  </a:ext>
                </a:extLst>
              </a:tr>
              <a:tr h="370840">
                <a:tc>
                  <a:txBody>
                    <a:bodyPr/>
                    <a:lstStyle/>
                    <a:p>
                      <a:r>
                        <a:rPr lang="fr-FR" b="0" dirty="0">
                          <a:latin typeface="Arial" panose="020B0604020202020204" pitchFamily="34" charset="0"/>
                          <a:cs typeface="Arial" panose="020B0604020202020204" pitchFamily="34" charset="0"/>
                        </a:rPr>
                        <a:t>Transmission d’informations</a:t>
                      </a:r>
                    </a:p>
                  </a:txBody>
                  <a:tcPr/>
                </a:tc>
                <a:tc>
                  <a:txBody>
                    <a:bodyPr/>
                    <a:lstStyle/>
                    <a:p>
                      <a:r>
                        <a:rPr lang="fr-FR" b="0" dirty="0">
                          <a:latin typeface="Arial" panose="020B0604020202020204" pitchFamily="34" charset="0"/>
                          <a:cs typeface="Arial" panose="020B0604020202020204" pitchFamily="34" charset="0"/>
                        </a:rPr>
                        <a:t>40 minutes</a:t>
                      </a:r>
                    </a:p>
                  </a:txBody>
                  <a:tcPr/>
                </a:tc>
                <a:extLst>
                  <a:ext uri="{0D108BD9-81ED-4DB2-BD59-A6C34878D82A}">
                    <a16:rowId xmlns:a16="http://schemas.microsoft.com/office/drawing/2014/main" val="1353620971"/>
                  </a:ext>
                </a:extLst>
              </a:tr>
            </a:tbl>
          </a:graphicData>
        </a:graphic>
      </p:graphicFrame>
      <p:sp>
        <p:nvSpPr>
          <p:cNvPr id="15" name="Rectangle à coins arrondis 14"/>
          <p:cNvSpPr/>
          <p:nvPr/>
        </p:nvSpPr>
        <p:spPr>
          <a:xfrm>
            <a:off x="4594420" y="5004669"/>
            <a:ext cx="914400"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fr-FR" sz="2000" b="1" dirty="0">
                <a:solidFill>
                  <a:srgbClr val="FF0000"/>
                </a:solidFill>
              </a:rPr>
              <a:t>2h05</a:t>
            </a:r>
          </a:p>
        </p:txBody>
      </p:sp>
      <p:pic>
        <p:nvPicPr>
          <p:cNvPr id="16" name="Imag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84191" y="1647553"/>
            <a:ext cx="1445677" cy="1440238"/>
          </a:xfrm>
          <a:prstGeom prst="rect">
            <a:avLst/>
          </a:prstGeom>
          <a:ln>
            <a:noFill/>
          </a:ln>
        </p:spPr>
      </p:pic>
      <p:cxnSp>
        <p:nvCxnSpPr>
          <p:cNvPr id="18" name="Connecteur droit 17"/>
          <p:cNvCxnSpPr/>
          <p:nvPr/>
        </p:nvCxnSpPr>
        <p:spPr>
          <a:xfrm>
            <a:off x="6096000" y="1621654"/>
            <a:ext cx="0" cy="3614693"/>
          </a:xfrm>
          <a:prstGeom prst="line">
            <a:avLst/>
          </a:prstGeom>
        </p:spPr>
        <p:style>
          <a:lnRef idx="2">
            <a:schemeClr val="accent1"/>
          </a:lnRef>
          <a:fillRef idx="0">
            <a:schemeClr val="accent1"/>
          </a:fillRef>
          <a:effectRef idx="1">
            <a:schemeClr val="accent1"/>
          </a:effectRef>
          <a:fontRef idx="minor">
            <a:schemeClr val="tx1"/>
          </a:fontRef>
        </p:style>
      </p:cxnSp>
      <p:grpSp>
        <p:nvGrpSpPr>
          <p:cNvPr id="13" name="Groupe 12"/>
          <p:cNvGrpSpPr/>
          <p:nvPr/>
        </p:nvGrpSpPr>
        <p:grpSpPr>
          <a:xfrm>
            <a:off x="7519897" y="1621654"/>
            <a:ext cx="3104440" cy="3128427"/>
            <a:chOff x="4259317" y="1836043"/>
            <a:chExt cx="3104440" cy="3128427"/>
          </a:xfrm>
        </p:grpSpPr>
        <p:pic>
          <p:nvPicPr>
            <p:cNvPr id="14" name="Imag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59317" y="1861942"/>
              <a:ext cx="1445676" cy="1445676"/>
            </a:xfrm>
            <a:prstGeom prst="rect">
              <a:avLst/>
            </a:prstGeom>
            <a:ln>
              <a:noFill/>
            </a:ln>
          </p:spPr>
        </p:pic>
        <p:pic>
          <p:nvPicPr>
            <p:cNvPr id="17" name="Imag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82260" y="3518794"/>
              <a:ext cx="1445677" cy="1445676"/>
            </a:xfrm>
            <a:prstGeom prst="rect">
              <a:avLst/>
            </a:prstGeom>
            <a:ln>
              <a:noFill/>
            </a:ln>
          </p:spPr>
        </p:pic>
        <p:pic>
          <p:nvPicPr>
            <p:cNvPr id="22" name="Imag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92182" y="1836043"/>
              <a:ext cx="1471575" cy="1471575"/>
            </a:xfrm>
            <a:prstGeom prst="rect">
              <a:avLst/>
            </a:prstGeom>
          </p:spPr>
        </p:pic>
      </p:grpSp>
      <p:sp>
        <p:nvSpPr>
          <p:cNvPr id="23" name="Espace réservé du contenu 2"/>
          <p:cNvSpPr txBox="1">
            <a:spLocks/>
          </p:cNvSpPr>
          <p:nvPr/>
        </p:nvSpPr>
        <p:spPr>
          <a:xfrm>
            <a:off x="10662700" y="2239522"/>
            <a:ext cx="1077375" cy="37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FF0000"/>
                </a:solidFill>
              </a:rPr>
              <a:t>16 x</a:t>
            </a:r>
            <a:endParaRPr lang="fr-FR" sz="1800" dirty="0"/>
          </a:p>
        </p:txBody>
      </p:sp>
      <p:sp>
        <p:nvSpPr>
          <p:cNvPr id="24" name="Espace réservé du contenu 2"/>
          <p:cNvSpPr txBox="1">
            <a:spLocks/>
          </p:cNvSpPr>
          <p:nvPr/>
        </p:nvSpPr>
        <p:spPr>
          <a:xfrm>
            <a:off x="6815045" y="2239522"/>
            <a:ext cx="1077375" cy="37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FF0000"/>
                </a:solidFill>
              </a:rPr>
              <a:t>16 x</a:t>
            </a:r>
            <a:endParaRPr lang="fr-FR" sz="1800" dirty="0"/>
          </a:p>
        </p:txBody>
      </p:sp>
      <p:sp>
        <p:nvSpPr>
          <p:cNvPr id="25" name="Espace réservé du contenu 2"/>
          <p:cNvSpPr txBox="1">
            <a:spLocks/>
          </p:cNvSpPr>
          <p:nvPr/>
        </p:nvSpPr>
        <p:spPr>
          <a:xfrm>
            <a:off x="9967853" y="3884237"/>
            <a:ext cx="1077375" cy="37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FF0000"/>
                </a:solidFill>
              </a:rPr>
              <a:t>12 x</a:t>
            </a:r>
            <a:endParaRPr lang="fr-FR" sz="1800" dirty="0"/>
          </a:p>
        </p:txBody>
      </p:sp>
      <p:sp>
        <p:nvSpPr>
          <p:cNvPr id="26" name="Espace réservé du contenu 2"/>
          <p:cNvSpPr txBox="1">
            <a:spLocks/>
          </p:cNvSpPr>
          <p:nvPr/>
        </p:nvSpPr>
        <p:spPr>
          <a:xfrm>
            <a:off x="2019360" y="2367672"/>
            <a:ext cx="1077375" cy="3711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FF0000"/>
                </a:solidFill>
              </a:rPr>
              <a:t>16 x</a:t>
            </a:r>
            <a:endParaRPr lang="fr-FR" sz="1800" dirty="0"/>
          </a:p>
        </p:txBody>
      </p:sp>
      <p:sp>
        <p:nvSpPr>
          <p:cNvPr id="27" name="Rectangle à coins arrondis 26"/>
          <p:cNvSpPr/>
          <p:nvPr/>
        </p:nvSpPr>
        <p:spPr>
          <a:xfrm>
            <a:off x="6370268" y="5370286"/>
            <a:ext cx="1236717" cy="8810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solidFill>
                  <a:srgbClr val="FF0000"/>
                </a:solidFill>
                <a:latin typeface="Arial" panose="020B0604020202020204" pitchFamily="34" charset="0"/>
                <a:cs typeface="Arial" panose="020B0604020202020204" pitchFamily="34" charset="0"/>
              </a:rPr>
              <a:t>6x</a:t>
            </a:r>
          </a:p>
          <a:p>
            <a:pPr algn="ctr"/>
            <a:endParaRPr lang="fr-FR" sz="600" b="1" dirty="0">
              <a:solidFill>
                <a:srgbClr val="FF0000"/>
              </a:solidFill>
              <a:latin typeface="Arial" panose="020B0604020202020204" pitchFamily="34" charset="0"/>
              <a:cs typeface="Arial" panose="020B0604020202020204" pitchFamily="34" charset="0"/>
            </a:endParaRPr>
          </a:p>
          <a:p>
            <a:pPr algn="ctr"/>
            <a:r>
              <a:rPr lang="fr-FR" sz="1200" dirty="0">
                <a:latin typeface="Arial" panose="020B0604020202020204" pitchFamily="34" charset="0"/>
                <a:cs typeface="Arial" panose="020B0604020202020204" pitchFamily="34" charset="0"/>
              </a:rPr>
              <a:t>Assistant Social</a:t>
            </a:r>
          </a:p>
        </p:txBody>
      </p:sp>
      <p:sp>
        <p:nvSpPr>
          <p:cNvPr id="29" name="Rectangle à coins arrondis 28"/>
          <p:cNvSpPr/>
          <p:nvPr/>
        </p:nvSpPr>
        <p:spPr>
          <a:xfrm>
            <a:off x="7800228" y="5365927"/>
            <a:ext cx="1236717" cy="8810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solidFill>
                  <a:srgbClr val="FF0000"/>
                </a:solidFill>
                <a:latin typeface="Arial" panose="020B0604020202020204" pitchFamily="34" charset="0"/>
                <a:cs typeface="Arial" panose="020B0604020202020204" pitchFamily="34" charset="0"/>
              </a:rPr>
              <a:t>2x</a:t>
            </a:r>
          </a:p>
          <a:p>
            <a:pPr algn="ctr"/>
            <a:endParaRPr lang="fr-FR" sz="1000" b="1" dirty="0">
              <a:solidFill>
                <a:srgbClr val="FF0000"/>
              </a:solidFill>
              <a:latin typeface="Arial" panose="020B0604020202020204" pitchFamily="34" charset="0"/>
              <a:cs typeface="Arial" panose="020B0604020202020204" pitchFamily="34" charset="0"/>
            </a:endParaRPr>
          </a:p>
          <a:p>
            <a:pPr algn="ctr"/>
            <a:r>
              <a:rPr lang="fr-FR" sz="1200" dirty="0">
                <a:latin typeface="Arial" panose="020B0604020202020204" pitchFamily="34" charset="0"/>
                <a:cs typeface="Arial" panose="020B0604020202020204" pitchFamily="34" charset="0"/>
              </a:rPr>
              <a:t>Diététicien</a:t>
            </a:r>
            <a:endParaRPr lang="fr-FR" sz="1600" dirty="0">
              <a:latin typeface="Arial" panose="020B0604020202020204" pitchFamily="34" charset="0"/>
              <a:cs typeface="Arial" panose="020B0604020202020204" pitchFamily="34" charset="0"/>
            </a:endParaRPr>
          </a:p>
        </p:txBody>
      </p:sp>
      <p:sp>
        <p:nvSpPr>
          <p:cNvPr id="30" name="Rectangle à coins arrondis 29"/>
          <p:cNvSpPr/>
          <p:nvPr/>
        </p:nvSpPr>
        <p:spPr>
          <a:xfrm>
            <a:off x="9230188" y="5371502"/>
            <a:ext cx="1236717" cy="8810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solidFill>
                  <a:srgbClr val="FF0000"/>
                </a:solidFill>
                <a:latin typeface="Arial" panose="020B0604020202020204" pitchFamily="34" charset="0"/>
                <a:cs typeface="Arial" panose="020B0604020202020204" pitchFamily="34" charset="0"/>
              </a:rPr>
              <a:t>2x</a:t>
            </a:r>
          </a:p>
          <a:p>
            <a:pPr algn="ctr"/>
            <a:endParaRPr lang="fr-FR" sz="1000" b="1" dirty="0">
              <a:solidFill>
                <a:srgbClr val="FF0000"/>
              </a:solidFill>
              <a:latin typeface="Arial" panose="020B0604020202020204" pitchFamily="34" charset="0"/>
              <a:cs typeface="Arial" panose="020B0604020202020204" pitchFamily="34" charset="0"/>
            </a:endParaRPr>
          </a:p>
          <a:p>
            <a:pPr algn="ctr"/>
            <a:r>
              <a:rPr lang="fr-FR" sz="1200" dirty="0">
                <a:latin typeface="Arial" panose="020B0604020202020204" pitchFamily="34" charset="0"/>
                <a:cs typeface="Arial" panose="020B0604020202020204" pitchFamily="34" charset="0"/>
              </a:rPr>
              <a:t>Psychologue</a:t>
            </a:r>
          </a:p>
        </p:txBody>
      </p:sp>
      <p:sp>
        <p:nvSpPr>
          <p:cNvPr id="31" name="Rectangle à coins arrondis 30"/>
          <p:cNvSpPr/>
          <p:nvPr/>
        </p:nvSpPr>
        <p:spPr>
          <a:xfrm>
            <a:off x="10660148" y="5365927"/>
            <a:ext cx="1236717" cy="8810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solidFill>
                  <a:srgbClr val="FF0000"/>
                </a:solidFill>
                <a:latin typeface="Arial" panose="020B0604020202020204" pitchFamily="34" charset="0"/>
                <a:cs typeface="Arial" panose="020B0604020202020204" pitchFamily="34" charset="0"/>
              </a:rPr>
              <a:t>2x</a:t>
            </a:r>
          </a:p>
          <a:p>
            <a:pPr algn="ctr"/>
            <a:endParaRPr lang="fr-FR" sz="1000" b="1" dirty="0">
              <a:solidFill>
                <a:srgbClr val="FF0000"/>
              </a:solidFill>
              <a:latin typeface="Arial" panose="020B0604020202020204" pitchFamily="34" charset="0"/>
              <a:cs typeface="Arial" panose="020B0604020202020204" pitchFamily="34" charset="0"/>
            </a:endParaRPr>
          </a:p>
          <a:p>
            <a:pPr algn="ctr"/>
            <a:r>
              <a:rPr lang="fr-FR" sz="1200" dirty="0">
                <a:latin typeface="Arial" panose="020B0604020202020204" pitchFamily="34" charset="0"/>
                <a:cs typeface="Arial" panose="020B0604020202020204" pitchFamily="34" charset="0"/>
              </a:rPr>
              <a:t>Autre</a:t>
            </a:r>
            <a:endParaRPr lang="fr-FR" sz="1600" dirty="0">
              <a:latin typeface="Arial" panose="020B0604020202020204" pitchFamily="34" charset="0"/>
              <a:cs typeface="Arial" panose="020B0604020202020204" pitchFamily="34" charset="0"/>
            </a:endParaRPr>
          </a:p>
        </p:txBody>
      </p:sp>
      <p:cxnSp>
        <p:nvCxnSpPr>
          <p:cNvPr id="32" name="Connecteur en angle 31"/>
          <p:cNvCxnSpPr>
            <a:stCxn id="17" idx="2"/>
            <a:endCxn id="27" idx="0"/>
          </p:cNvCxnSpPr>
          <p:nvPr/>
        </p:nvCxnSpPr>
        <p:spPr>
          <a:xfrm rot="5400000">
            <a:off x="7717051" y="4021657"/>
            <a:ext cx="620205" cy="2077052"/>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3" name="Connecteur en angle 32"/>
          <p:cNvCxnSpPr>
            <a:stCxn id="17" idx="2"/>
            <a:endCxn id="29" idx="0"/>
          </p:cNvCxnSpPr>
          <p:nvPr/>
        </p:nvCxnSpPr>
        <p:spPr>
          <a:xfrm rot="5400000">
            <a:off x="8434210" y="4734458"/>
            <a:ext cx="615846" cy="647092"/>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4" name="Connecteur en angle 33"/>
          <p:cNvCxnSpPr>
            <a:stCxn id="17" idx="2"/>
            <a:endCxn id="30" idx="0"/>
          </p:cNvCxnSpPr>
          <p:nvPr/>
        </p:nvCxnSpPr>
        <p:spPr>
          <a:xfrm rot="16200000" flipH="1">
            <a:off x="9146403" y="4669357"/>
            <a:ext cx="621421" cy="782868"/>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35" name="Connecteur en angle 34"/>
          <p:cNvCxnSpPr>
            <a:stCxn id="17" idx="2"/>
            <a:endCxn id="31" idx="0"/>
          </p:cNvCxnSpPr>
          <p:nvPr/>
        </p:nvCxnSpPr>
        <p:spPr>
          <a:xfrm rot="16200000" flipH="1">
            <a:off x="9864170" y="3951590"/>
            <a:ext cx="615846" cy="2212828"/>
          </a:xfrm>
          <a:prstGeom prst="bentConnector3">
            <a:avLst>
              <a:gd name="adj1" fmla="val 50000"/>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362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3" grpId="0"/>
      <p:bldP spid="24" grpId="0"/>
      <p:bldP spid="25" grpId="0"/>
      <p:bldP spid="26" grpId="0"/>
      <p:bldP spid="27" grpId="0" animBg="1"/>
      <p:bldP spid="29" grpId="0" animBg="1"/>
      <p:bldP spid="30" grpId="0" animBg="1"/>
      <p:bldP spid="31" grpId="0" animBg="1"/>
    </p:bldLst>
  </p:timing>
</p:sld>
</file>

<file path=ppt/theme/theme1.xml><?xml version="1.0" encoding="utf-8"?>
<a:theme xmlns:a="http://schemas.openxmlformats.org/drawingml/2006/main" name="Thème cnrc ">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ème cnrc " id="{75A3C341-FCBC-4D93-894D-F097D9F07383}" vid="{E235BAB1-4DB8-437F-B5BA-DD18D9ECED2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B8FA07240F294CBC17A04605CBD404" ma:contentTypeVersion="14" ma:contentTypeDescription="Crée un document." ma:contentTypeScope="" ma:versionID="fea47593b607f3db04722842d4d77011">
  <xsd:schema xmlns:xsd="http://www.w3.org/2001/XMLSchema" xmlns:xs="http://www.w3.org/2001/XMLSchema" xmlns:p="http://schemas.microsoft.com/office/2006/metadata/properties" xmlns:ns2="06e2f7bb-c9b2-4e0e-a86d-0f19da7e4936" xmlns:ns3="9b373ee6-7c28-4043-ad0b-3e3378acf4cf" targetNamespace="http://schemas.microsoft.com/office/2006/metadata/properties" ma:root="true" ma:fieldsID="3767811572e0e2ce69cf972a2031a5ca" ns2:_="" ns3:_="">
    <xsd:import namespace="06e2f7bb-c9b2-4e0e-a86d-0f19da7e4936"/>
    <xsd:import namespace="9b373ee6-7c28-4043-ad0b-3e3378acf4cf"/>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2:TaxCatchAll" minOccurs="0"/>
                <xsd:element ref="ns3:MediaLengthInSeconds" minOccurs="0"/>
                <xsd:element ref="ns3:MediaServiceOCR"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e2f7bb-c9b2-4e0e-a86d-0f19da7e4936" elementFormDefault="qualified">
    <xsd:import namespace="http://schemas.microsoft.com/office/2006/documentManagement/types"/>
    <xsd:import namespace="http://schemas.microsoft.com/office/infopath/2007/PartnerControls"/>
    <xsd:element name="_dlc_DocId" ma:index="8" nillable="true" ma:displayName="Valeur d’ID de document" ma:description="Valeur de l’ID de document affecté à cet élément." ma:indexed="true" ma:internalName="_dlc_DocId" ma:readOnly="true">
      <xsd:simpleType>
        <xsd:restriction base="dms:Text"/>
      </xsd:simpleType>
    </xsd:element>
    <xsd:element name="_dlc_DocIdUrl" ma:index="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0" nillable="true" ma:displayName="Taxonomy Catch All Column" ma:hidden="true" ma:list="{0b2f8796-86f1-410a-a0f8-a44cff0d1550}" ma:internalName="TaxCatchAll" ma:showField="CatchAllData" ma:web="06e2f7bb-c9b2-4e0e-a86d-0f19da7e493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b373ee6-7c28-4043-ad0b-3e3378acf4c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d8b40812-e03f-4107-9333-f49d2ff58344"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description="" ma:indexed="true" ma:internalName="MediaServiceLocation" ma:readOnly="true">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b373ee6-7c28-4043-ad0b-3e3378acf4cf">
      <Terms xmlns="http://schemas.microsoft.com/office/infopath/2007/PartnerControls"/>
    </lcf76f155ced4ddcb4097134ff3c332f>
    <TaxCatchAll xmlns="06e2f7bb-c9b2-4e0e-a86d-0f19da7e4936" xsi:nil="true"/>
    <_dlc_DocId xmlns="06e2f7bb-c9b2-4e0e-a86d-0f19da7e4936">YFD3JESRWWD5-620435128-867033</_dlc_DocId>
    <_dlc_DocIdUrl xmlns="06e2f7bb-c9b2-4e0e-a86d-0f19da7e4936">
      <Url>https://idpegasesas.sharepoint.com/sites/ComnCoEvents/_layouts/15/DocIdRedir.aspx?ID=YFD3JESRWWD5-620435128-867033</Url>
      <Description>YFD3JESRWWD5-620435128-867033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2F149A9-0DCA-43EB-98B3-B54E1F5F005D}"/>
</file>

<file path=customXml/itemProps2.xml><?xml version="1.0" encoding="utf-8"?>
<ds:datastoreItem xmlns:ds="http://schemas.openxmlformats.org/officeDocument/2006/customXml" ds:itemID="{8D849B23-281E-48E4-BC3F-EB3FBD560C66}"/>
</file>

<file path=customXml/itemProps3.xml><?xml version="1.0" encoding="utf-8"?>
<ds:datastoreItem xmlns:ds="http://schemas.openxmlformats.org/officeDocument/2006/customXml" ds:itemID="{8E3B8A55-CCC9-41C0-9886-D6E1E835ECAA}"/>
</file>

<file path=customXml/itemProps4.xml><?xml version="1.0" encoding="utf-8"?>
<ds:datastoreItem xmlns:ds="http://schemas.openxmlformats.org/officeDocument/2006/customXml" ds:itemID="{FC3C3233-77CD-406B-BFCE-6EF9DC487999}"/>
</file>

<file path=docProps/app.xml><?xml version="1.0" encoding="utf-8"?>
<Properties xmlns="http://schemas.openxmlformats.org/officeDocument/2006/extended-properties" xmlns:vt="http://schemas.openxmlformats.org/officeDocument/2006/docPropsVTypes">
  <Template>Thème cnrc </Template>
  <TotalTime>2619</TotalTime>
  <Words>1438</Words>
  <Application>Microsoft Office PowerPoint</Application>
  <PresentationFormat>Grand écran</PresentationFormat>
  <Paragraphs>233</Paragraphs>
  <Slides>14</Slides>
  <Notes>14</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14</vt:i4>
      </vt:variant>
    </vt:vector>
  </HeadingPairs>
  <TitlesOfParts>
    <vt:vector size="17" baseType="lpstr">
      <vt:lpstr>Arial</vt:lpstr>
      <vt:lpstr>Calibri</vt:lpstr>
      <vt:lpstr>Thème cnrc </vt:lpstr>
      <vt:lpstr>Parcours thérapies orales en hématologie : retour d’expérience sur les premières consultations pluridisciplinaires</vt:lpstr>
      <vt:lpstr>Introduction</vt:lpstr>
      <vt:lpstr>Introduction</vt:lpstr>
      <vt:lpstr>Matériel et méthodes</vt:lpstr>
      <vt:lpstr>Matériel et méthodes</vt:lpstr>
      <vt:lpstr>Matériel et méthodes</vt:lpstr>
      <vt:lpstr>Matériel et méthodes</vt:lpstr>
      <vt:lpstr>Résultats</vt:lpstr>
      <vt:lpstr>Résultats</vt:lpstr>
      <vt:lpstr>Résultats</vt:lpstr>
      <vt:lpstr>Résultats</vt:lpstr>
      <vt:lpstr>Conclusion</vt:lpstr>
      <vt:lpstr>Conclusion</vt:lpstr>
      <vt:lpstr>MERCI POUR VOTRE ATTENTION</vt:lpstr>
    </vt:vector>
  </TitlesOfParts>
  <Company>Centre Hospitalier Jacques Coeur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Parcours thérapies orales en hématologie : retour d’expérience sur les premières consultations pluridisciplinaires</dc:title>
  <dc:creator>TERRIER Evan</dc:creator>
  <cp:lastModifiedBy>Evan Terrier</cp:lastModifiedBy>
  <cp:revision>90</cp:revision>
  <dcterms:created xsi:type="dcterms:W3CDTF">2025-07-02T13:12:35Z</dcterms:created>
  <dcterms:modified xsi:type="dcterms:W3CDTF">2025-10-02T14:24:15Z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0x0101007EB8FA07240F294CBC17A04605CBD404</vt:lpwstr>
  </property>
  <property fmtid="{D5CDD505-2E9C-101B-9397-08002B2CF9AE}" pid="3" name="_dlc_DocIdItemGuid">
    <vt:lpwstr>32c9df8c-7370-4822-94cb-1a667f71880a</vt:lpwstr>
  </property>
  <property fmtid="{D5CDD505-2E9C-101B-9397-08002B2CF9AE}" pid="4" name="MediaServiceImageTags">
    <vt:lpwstr/>
  </property>
</Properties>
</file>